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95" r:id="rId1"/>
  </p:sldMasterIdLst>
  <p:notesMasterIdLst>
    <p:notesMasterId r:id="rId14"/>
  </p:notesMasterIdLst>
  <p:handoutMasterIdLst>
    <p:handoutMasterId r:id="rId15"/>
  </p:handoutMasterIdLst>
  <p:sldIdLst>
    <p:sldId id="945" r:id="rId2"/>
    <p:sldId id="909" r:id="rId3"/>
    <p:sldId id="934" r:id="rId4"/>
    <p:sldId id="935" r:id="rId5"/>
    <p:sldId id="936" r:id="rId6"/>
    <p:sldId id="937" r:id="rId7"/>
    <p:sldId id="938" r:id="rId8"/>
    <p:sldId id="939" r:id="rId9"/>
    <p:sldId id="941" r:id="rId10"/>
    <p:sldId id="942" r:id="rId11"/>
    <p:sldId id="943" r:id="rId12"/>
    <p:sldId id="944" r:id="rId13"/>
  </p:sldIdLst>
  <p:sldSz cx="9144000" cy="5143500" type="screen16x9"/>
  <p:notesSz cx="6797675" cy="9872663"/>
  <p:embeddedFontLst>
    <p:embeddedFont>
      <p:font typeface="Open Sans" panose="02010600030101010101" charset="-122"/>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微软雅黑" panose="020B0503020204020204" pitchFamily="34" charset="-122"/>
      <p:regular r:id="rId31"/>
      <p:bold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377CCF-16A6-4E14-AD6A-843B5229AF74}">
          <p14:sldIdLst>
            <p14:sldId id="945"/>
            <p14:sldId id="909"/>
            <p14:sldId id="934"/>
            <p14:sldId id="935"/>
            <p14:sldId id="936"/>
            <p14:sldId id="937"/>
            <p14:sldId id="938"/>
            <p14:sldId id="939"/>
            <p14:sldId id="941"/>
            <p14:sldId id="942"/>
            <p14:sldId id="943"/>
            <p14:sldId id="94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482">
          <p15:clr>
            <a:srgbClr val="A4A3A4"/>
          </p15:clr>
        </p15:guide>
        <p15:guide id="4" orient="horz" pos="1892">
          <p15:clr>
            <a:srgbClr val="A4A3A4"/>
          </p15:clr>
        </p15:guide>
        <p15:guide id="5" orient="horz" pos="305">
          <p15:clr>
            <a:srgbClr val="A4A3A4"/>
          </p15:clr>
        </p15:guide>
        <p15:guide id="6" pos="295">
          <p15:clr>
            <a:srgbClr val="A4A3A4"/>
          </p15:clr>
        </p15:guide>
        <p15:guide id="7" orient="horz" pos="214">
          <p15:clr>
            <a:srgbClr val="A4A3A4"/>
          </p15:clr>
        </p15:guide>
        <p15:guide id="8" orient="horz" pos="3117">
          <p15:clr>
            <a:srgbClr val="A4A3A4"/>
          </p15:clr>
        </p15:guide>
        <p15:guide id="9" orient="horz" pos="713">
          <p15:clr>
            <a:srgbClr val="A4A3A4"/>
          </p15:clr>
        </p15:guide>
        <p15:guide id="10" pos="5375">
          <p15:clr>
            <a:srgbClr val="A4A3A4"/>
          </p15:clr>
        </p15:guide>
        <p15:guide id="11" pos="567">
          <p15:clr>
            <a:srgbClr val="A4A3A4"/>
          </p15:clr>
        </p15:guide>
        <p15:guide id="12" orient="horz" pos="1847">
          <p15:clr>
            <a:srgbClr val="A4A3A4"/>
          </p15:clr>
        </p15:guide>
        <p15:guide id="13" orient="horz" pos="1575">
          <p15:clr>
            <a:srgbClr val="A4A3A4"/>
          </p15:clr>
        </p15:guide>
        <p15:guide id="14" pos="3606">
          <p15:clr>
            <a:srgbClr val="A4A3A4"/>
          </p15:clr>
        </p15:guide>
        <p15:guide id="15" pos="930">
          <p15:clr>
            <a:srgbClr val="A4A3A4"/>
          </p15:clr>
        </p15:guide>
        <p15:guide id="16" pos="4967">
          <p15:clr>
            <a:srgbClr val="A4A3A4"/>
          </p15:clr>
        </p15:guide>
        <p15:guide id="17" pos="2290">
          <p15:clr>
            <a:srgbClr val="A4A3A4"/>
          </p15:clr>
        </p15:guide>
      </p15:sldGuideLst>
    </p:ext>
    <p:ext uri="{2D200454-40CA-4A62-9FC3-DE9A4176ACB9}">
      <p15:notesGuideLst xmlns:p15="http://schemas.microsoft.com/office/powerpoint/2012/main">
        <p15:guide id="1" orient="horz" pos="3109">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C9F0FF"/>
    <a:srgbClr val="FFC5CB"/>
    <a:srgbClr val="F7CBF5"/>
    <a:srgbClr val="E8F4D9"/>
    <a:srgbClr val="009DD9"/>
    <a:srgbClr val="CFE1F1"/>
    <a:srgbClr val="E7F0F8"/>
    <a:srgbClr val="40C2F3"/>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FEC740-2C57-478E-B497-EF87D3F9EF5E}">
  <a:tblStyle styleId="{DCFEC740-2C57-478E-B497-EF87D3F9EF5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Style>
        <a:tcBdr/>
        <a:fill>
          <a:solidFill>
            <a:srgbClr val="CAE3F9"/>
          </a:solidFill>
        </a:fill>
      </a:tcStyle>
    </a:band1H>
    <a:band1V>
      <a:tcStyle>
        <a:tcBdr/>
        <a:fill>
          <a:solidFill>
            <a:srgbClr val="CAE3F9"/>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7" autoAdjust="0"/>
    <p:restoredTop sz="99758" autoAdjust="0"/>
  </p:normalViewPr>
  <p:slideViewPr>
    <p:cSldViewPr showGuides="1">
      <p:cViewPr varScale="1">
        <p:scale>
          <a:sx n="118" d="100"/>
          <a:sy n="118" d="100"/>
        </p:scale>
        <p:origin x="78" y="87"/>
      </p:cViewPr>
      <p:guideLst>
        <p:guide orient="horz" pos="1620"/>
        <p:guide pos="2880"/>
        <p:guide orient="horz" pos="2482"/>
        <p:guide orient="horz" pos="1892"/>
        <p:guide orient="horz" pos="305"/>
        <p:guide pos="295"/>
        <p:guide orient="horz" pos="214"/>
        <p:guide orient="horz" pos="3117"/>
        <p:guide orient="horz" pos="713"/>
        <p:guide pos="5375"/>
        <p:guide pos="567"/>
        <p:guide orient="horz" pos="1847"/>
        <p:guide orient="horz" pos="1575"/>
        <p:guide pos="3606"/>
        <p:guide pos="930"/>
        <p:guide pos="4967"/>
        <p:guide pos="2290"/>
      </p:guideLst>
    </p:cSldViewPr>
  </p:slideViewPr>
  <p:outlineViewPr>
    <p:cViewPr>
      <p:scale>
        <a:sx n="33" d="100"/>
        <a:sy n="33" d="100"/>
      </p:scale>
      <p:origin x="0" y="1134"/>
    </p:cViewPr>
  </p:outlineViewPr>
  <p:notesTextViewPr>
    <p:cViewPr>
      <p:scale>
        <a:sx n="1" d="1"/>
        <a:sy n="1" d="1"/>
      </p:scale>
      <p:origin x="0" y="0"/>
    </p:cViewPr>
  </p:notesTextViewPr>
  <p:sorterViewPr>
    <p:cViewPr>
      <p:scale>
        <a:sx n="100" d="100"/>
        <a:sy n="100" d="100"/>
      </p:scale>
      <p:origin x="0" y="-144"/>
    </p:cViewPr>
  </p:sorterViewPr>
  <p:notesViewPr>
    <p:cSldViewPr showGuides="1">
      <p:cViewPr varScale="1">
        <p:scale>
          <a:sx n="52" d="100"/>
          <a:sy n="52" d="100"/>
        </p:scale>
        <p:origin x="-2922" y="-84"/>
      </p:cViewPr>
      <p:guideLst>
        <p:guide orient="horz" pos="3109"/>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fld id="{2EA79735-B29B-4E4E-B6F1-3BD0388C9448}" type="datetimeFigureOut">
              <a:rPr lang="zh-CN" altLang="en-US" smtClean="0"/>
              <a:pPr/>
              <a:t>2020/4/18</a:t>
            </a:fld>
            <a:endParaRPr lang="zh-CN" altLang="en-US"/>
          </a:p>
        </p:txBody>
      </p:sp>
      <p:sp>
        <p:nvSpPr>
          <p:cNvPr id="4" name="Footer Placeholder 3"/>
          <p:cNvSpPr>
            <a:spLocks noGrp="1"/>
          </p:cNvSpPr>
          <p:nvPr>
            <p:ph type="ftr" sz="quarter" idx="2"/>
          </p:nvPr>
        </p:nvSpPr>
        <p:spPr>
          <a:xfrm>
            <a:off x="0" y="9377363"/>
            <a:ext cx="2946400" cy="493712"/>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49688" y="9377363"/>
            <a:ext cx="2946400" cy="493712"/>
          </a:xfrm>
          <a:prstGeom prst="rect">
            <a:avLst/>
          </a:prstGeom>
        </p:spPr>
        <p:txBody>
          <a:bodyPr vert="horz" lIns="91440" tIns="45720" rIns="91440" bIns="45720" rtlCol="0" anchor="b"/>
          <a:lstStyle>
            <a:lvl1pPr algn="r">
              <a:defRPr sz="1200"/>
            </a:lvl1pPr>
          </a:lstStyle>
          <a:p>
            <a:fld id="{2F878B8D-39A0-4870-81AE-49BCC2E0DBE1}" type="slidenum">
              <a:rPr lang="zh-CN" altLang="en-US" smtClean="0"/>
              <a:pPr/>
              <a:t>‹#›</a:t>
            </a:fld>
            <a:endParaRPr lang="zh-CN" altLang="en-US"/>
          </a:p>
        </p:txBody>
      </p:sp>
    </p:spTree>
    <p:extLst>
      <p:ext uri="{BB962C8B-B14F-4D97-AF65-F5344CB8AC3E}">
        <p14:creationId xmlns:p14="http://schemas.microsoft.com/office/powerpoint/2010/main" val="2311298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2945658" cy="493633"/>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50442" y="0"/>
            <a:ext cx="2945658" cy="493633"/>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07950" y="739775"/>
            <a:ext cx="6581775" cy="37036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79768" y="4689515"/>
            <a:ext cx="5438139" cy="444269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9377316"/>
            <a:ext cx="2945658" cy="493633"/>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50442" y="9377316"/>
            <a:ext cx="2945658" cy="493633"/>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8958874"/>
      </p:ext>
    </p:extLst>
  </p:cSld>
  <p:clrMap bg1="lt1" tx1="dk1" bg2="dk2" tx2="lt2" accent1="accent1" accent2="accent2" accent3="accent3" accent4="accent4" accent5="accent5" accent6="accent6" hlink="hlink" folHlink="folHlink"/>
  <p:notesStyle>
    <a:lvl1pPr marL="0" algn="l" defTabSz="914333" rtl="0" eaLnBrk="1" latinLnBrk="0" hangingPunct="1">
      <a:defRPr sz="1200" kern="1200">
        <a:solidFill>
          <a:schemeClr val="tx1"/>
        </a:solidFill>
        <a:latin typeface="+mn-lt"/>
        <a:ea typeface="+mn-ea"/>
        <a:cs typeface="+mn-cs"/>
      </a:defRPr>
    </a:lvl1pPr>
    <a:lvl2pPr marL="457166" algn="l" defTabSz="914333" rtl="0" eaLnBrk="1" latinLnBrk="0" hangingPunct="1">
      <a:defRPr sz="1200" kern="1200">
        <a:solidFill>
          <a:schemeClr val="tx1"/>
        </a:solidFill>
        <a:latin typeface="+mn-lt"/>
        <a:ea typeface="+mn-ea"/>
        <a:cs typeface="+mn-cs"/>
      </a:defRPr>
    </a:lvl2pPr>
    <a:lvl3pPr marL="914333" algn="l" defTabSz="914333" rtl="0" eaLnBrk="1" latinLnBrk="0" hangingPunct="1">
      <a:defRPr sz="1200" kern="1200">
        <a:solidFill>
          <a:schemeClr val="tx1"/>
        </a:solidFill>
        <a:latin typeface="+mn-lt"/>
        <a:ea typeface="+mn-ea"/>
        <a:cs typeface="+mn-cs"/>
      </a:defRPr>
    </a:lvl3pPr>
    <a:lvl4pPr marL="1371498" algn="l" defTabSz="914333" rtl="0" eaLnBrk="1" latinLnBrk="0" hangingPunct="1">
      <a:defRPr sz="1200" kern="1200">
        <a:solidFill>
          <a:schemeClr val="tx1"/>
        </a:solidFill>
        <a:latin typeface="+mn-lt"/>
        <a:ea typeface="+mn-ea"/>
        <a:cs typeface="+mn-cs"/>
      </a:defRPr>
    </a:lvl4pPr>
    <a:lvl5pPr marL="1828664" algn="l" defTabSz="914333" rtl="0" eaLnBrk="1" latinLnBrk="0" hangingPunct="1">
      <a:defRPr sz="1200" kern="1200">
        <a:solidFill>
          <a:schemeClr val="tx1"/>
        </a:solidFill>
        <a:latin typeface="+mn-lt"/>
        <a:ea typeface="+mn-ea"/>
        <a:cs typeface="+mn-cs"/>
      </a:defRPr>
    </a:lvl5pPr>
    <a:lvl6pPr marL="2285829" algn="l" defTabSz="914333" rtl="0" eaLnBrk="1" latinLnBrk="0" hangingPunct="1">
      <a:defRPr sz="1200" kern="1200">
        <a:solidFill>
          <a:schemeClr val="tx1"/>
        </a:solidFill>
        <a:latin typeface="+mn-lt"/>
        <a:ea typeface="+mn-ea"/>
        <a:cs typeface="+mn-cs"/>
      </a:defRPr>
    </a:lvl6pPr>
    <a:lvl7pPr marL="2742995" algn="l" defTabSz="914333" rtl="0" eaLnBrk="1" latinLnBrk="0" hangingPunct="1">
      <a:defRPr sz="1200" kern="1200">
        <a:solidFill>
          <a:schemeClr val="tx1"/>
        </a:solidFill>
        <a:latin typeface="+mn-lt"/>
        <a:ea typeface="+mn-ea"/>
        <a:cs typeface="+mn-cs"/>
      </a:defRPr>
    </a:lvl7pPr>
    <a:lvl8pPr marL="3200160" algn="l" defTabSz="914333" rtl="0" eaLnBrk="1" latinLnBrk="0" hangingPunct="1">
      <a:defRPr sz="1200" kern="1200">
        <a:solidFill>
          <a:schemeClr val="tx1"/>
        </a:solidFill>
        <a:latin typeface="+mn-lt"/>
        <a:ea typeface="+mn-ea"/>
        <a:cs typeface="+mn-cs"/>
      </a:defRPr>
    </a:lvl8pPr>
    <a:lvl9pPr marL="3657326" algn="l" defTabSz="91433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E092C-9566-4299-A099-6C552FB52C2F}"/>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8952B582-5006-4367-B9F0-D1436EB688F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53CDE36-1174-4D6D-BDF3-D79B26DD8F4C}"/>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84DAABF2-CE9C-4D27-83B5-C87CE8FCB7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F6A5E1-5FDB-448A-A09E-E6D03661F2AA}"/>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19915013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D8939-5444-4528-991B-3BC2FF771F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31A90B0-8BCC-473D-86B3-C85FD121AE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06979A-EC80-4BEF-9295-9C698631FCD2}"/>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F3773CFD-6BB7-4A3D-A8F6-D64376A902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90B531-A9ED-4277-B681-AEE29BFFB23F}"/>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7594029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100DF28-1F20-4ADF-8F2E-B9BD8C6B2437}"/>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F8ECB2-AF31-4BFB-AA10-47EB6CC31B32}"/>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61F05B-9ED6-4AB8-B681-7AD3294CEB10}"/>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2E86E342-2178-4720-AAC1-3A14688064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705A80-7F70-481B-A4D1-56DB5F644B60}"/>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24552145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9" name="Title 8"/>
          <p:cNvSpPr>
            <a:spLocks noGrp="1"/>
          </p:cNvSpPr>
          <p:nvPr>
            <p:ph type="title"/>
          </p:nvPr>
        </p:nvSpPr>
        <p:spPr>
          <a:xfrm>
            <a:off x="467544" y="339502"/>
            <a:ext cx="8310688" cy="360000"/>
          </a:xfrm>
          <a:noFill/>
          <a:ln>
            <a:noFill/>
          </a:ln>
        </p:spPr>
        <p:txBody>
          <a:bodyPr vert="horz" wrap="square" lIns="68576" tIns="0" rIns="68576" bIns="0" rtlCol="0" anchor="ctr" anchorCtr="0">
            <a:noAutofit/>
          </a:bodyPr>
          <a:lstStyle>
            <a:lvl1pPr>
              <a:defRPr lang="en-US" sz="2400" b="1" dirty="0">
                <a:solidFill>
                  <a:schemeClr val="tx1">
                    <a:lumMod val="75000"/>
                    <a:lumOff val="25000"/>
                  </a:schemeClr>
                </a:solidFill>
                <a:latin typeface="微软雅黑" pitchFamily="34" charset="-122"/>
                <a:ea typeface="微软雅黑" pitchFamily="34" charset="-122"/>
                <a:sym typeface="Arial"/>
              </a:defRPr>
            </a:lvl1pPr>
          </a:lstStyle>
          <a:p>
            <a:pPr lvl="0"/>
            <a:r>
              <a:rPr lang="en-US" altLang="zh-CN" dirty="0"/>
              <a:t>Click to edit Master title style</a:t>
            </a:r>
            <a:endParaRPr lang="en-US" dirty="0"/>
          </a:p>
        </p:txBody>
      </p:sp>
      <p:sp>
        <p:nvSpPr>
          <p:cNvPr id="8" name="Text Placeholder 2"/>
          <p:cNvSpPr>
            <a:spLocks noGrp="1"/>
          </p:cNvSpPr>
          <p:nvPr>
            <p:ph type="body" idx="13"/>
          </p:nvPr>
        </p:nvSpPr>
        <p:spPr>
          <a:xfrm>
            <a:off x="594364" y="960125"/>
            <a:ext cx="8160323" cy="236339"/>
          </a:xfrm>
        </p:spPr>
        <p:txBody>
          <a:bodyPr tIns="0" bIns="0"/>
          <a:lstStyle>
            <a:lvl1pPr marL="0" indent="0">
              <a:spcBef>
                <a:spcPts val="0"/>
              </a:spcBef>
              <a:buNone/>
              <a:defRPr sz="1800" b="0" baseline="0">
                <a:solidFill>
                  <a:schemeClr val="tx1"/>
                </a:solidFill>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dirty="0"/>
              <a:t>Click to edit Master text styles</a:t>
            </a:r>
          </a:p>
        </p:txBody>
      </p:sp>
      <p:sp>
        <p:nvSpPr>
          <p:cNvPr id="5" name="Text Placeholder 2"/>
          <p:cNvSpPr>
            <a:spLocks noGrp="1"/>
          </p:cNvSpPr>
          <p:nvPr>
            <p:ph type="body" idx="15" hasCustomPrompt="1"/>
          </p:nvPr>
        </p:nvSpPr>
        <p:spPr>
          <a:xfrm>
            <a:off x="594365" y="4780026"/>
            <a:ext cx="8165465" cy="274320"/>
          </a:xfrm>
        </p:spPr>
        <p:txBody>
          <a:bodyPr tIns="0" bIns="0" anchor="b"/>
          <a:lstStyle>
            <a:lvl1pPr marL="0" indent="0">
              <a:spcBef>
                <a:spcPts val="60"/>
              </a:spcBef>
              <a:buNone/>
              <a:defRPr sz="800" b="0" baseline="0">
                <a:solidFill>
                  <a:schemeClr val="tx1"/>
                </a:solidFill>
              </a:defRPr>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dirty="0"/>
              <a:t> </a:t>
            </a:r>
          </a:p>
        </p:txBody>
      </p:sp>
    </p:spTree>
    <p:extLst>
      <p:ext uri="{BB962C8B-B14F-4D97-AF65-F5344CB8AC3E}">
        <p14:creationId xmlns:p14="http://schemas.microsoft.com/office/powerpoint/2010/main" val="238054248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Title N-tab BLUE">
    <p:spTree>
      <p:nvGrpSpPr>
        <p:cNvPr id="1" name="Shape 16"/>
        <p:cNvGrpSpPr/>
        <p:nvPr/>
      </p:nvGrpSpPr>
      <p:grpSpPr>
        <a:xfrm>
          <a:off x="0" y="0"/>
          <a:ext cx="0" cy="0"/>
          <a:chOff x="0" y="0"/>
          <a:chExt cx="0" cy="0"/>
        </a:xfrm>
      </p:grpSpPr>
      <p:pic>
        <p:nvPicPr>
          <p:cNvPr id="17" name="Shape 17" descr="Blue.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5024"/>
          </a:xfrm>
          <a:prstGeom prst="rect">
            <a:avLst/>
          </a:prstGeom>
          <a:noFill/>
          <a:ln>
            <a:noFill/>
          </a:ln>
        </p:spPr>
      </p:pic>
      <p:sp>
        <p:nvSpPr>
          <p:cNvPr id="21" name="Shape 21"/>
          <p:cNvSpPr/>
          <p:nvPr/>
        </p:nvSpPr>
        <p:spPr>
          <a:xfrm>
            <a:off x="256825" y="4901675"/>
            <a:ext cx="3168900" cy="184800"/>
          </a:xfrm>
          <a:prstGeom prst="rect">
            <a:avLst/>
          </a:prstGeom>
          <a:noFill/>
          <a:ln>
            <a:noFill/>
          </a:ln>
        </p:spPr>
        <p:txBody>
          <a:bodyPr lIns="91419" tIns="45697" rIns="91419" bIns="45697"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600" i="0" u="none" strike="noStrike" cap="none" dirty="0">
                <a:solidFill>
                  <a:srgbClr val="FFFFFF"/>
                </a:solidFill>
                <a:latin typeface="Open Sans"/>
                <a:ea typeface="Open Sans"/>
                <a:cs typeface="Open Sans"/>
                <a:sym typeface="Open Sans"/>
              </a:rPr>
              <a:t>Copyright © 201</a:t>
            </a:r>
            <a:r>
              <a:rPr lang="en-US" altLang="zh-CN" sz="600" i="0" u="none" strike="noStrike" cap="none" dirty="0">
                <a:solidFill>
                  <a:srgbClr val="FFFFFF"/>
                </a:solidFill>
                <a:latin typeface="Open Sans"/>
                <a:ea typeface="Open Sans"/>
                <a:cs typeface="Open Sans"/>
                <a:sym typeface="Open Sans"/>
              </a:rPr>
              <a:t>9</a:t>
            </a:r>
            <a:r>
              <a:rPr lang="en-US" sz="600" i="0" u="none" strike="noStrike" cap="none" dirty="0">
                <a:solidFill>
                  <a:srgbClr val="FFFFFF"/>
                </a:solidFill>
                <a:latin typeface="Open Sans"/>
                <a:ea typeface="Open Sans"/>
                <a:cs typeface="Open Sans"/>
                <a:sym typeface="Open Sans"/>
              </a:rPr>
              <a:t> The Nielsen Company. Confidential and proprietary.</a:t>
            </a:r>
          </a:p>
        </p:txBody>
      </p:sp>
      <p:pic>
        <p:nvPicPr>
          <p:cNvPr id="22" name="Shape 22" descr="N-Element-Tab-White_RGB.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10600" y="5"/>
            <a:ext cx="237744" cy="338327"/>
          </a:xfrm>
          <a:prstGeom prst="rect">
            <a:avLst/>
          </a:prstGeom>
          <a:noFill/>
          <a:ln>
            <a:noFill/>
          </a:ln>
        </p:spPr>
      </p:pic>
      <p:sp>
        <p:nvSpPr>
          <p:cNvPr id="8" name="Shape 19"/>
          <p:cNvSpPr txBox="1">
            <a:spLocks noGrp="1"/>
          </p:cNvSpPr>
          <p:nvPr>
            <p:ph type="body" idx="2"/>
          </p:nvPr>
        </p:nvSpPr>
        <p:spPr>
          <a:xfrm>
            <a:off x="247428" y="4220332"/>
            <a:ext cx="2891062" cy="523046"/>
          </a:xfrm>
          <a:prstGeom prst="rect">
            <a:avLst/>
          </a:prstGeom>
          <a:noFill/>
          <a:ln>
            <a:noFill/>
          </a:ln>
        </p:spPr>
        <p:txBody>
          <a:bodyPr lIns="91419" tIns="91419" rIns="91419" bIns="91419" anchor="b" anchorCtr="0"/>
          <a:lstStyle>
            <a:lvl1pPr marL="0" marR="0" lvl="0" indent="0" algn="l" rtl="0">
              <a:lnSpc>
                <a:spcPct val="100000"/>
              </a:lnSpc>
              <a:spcBef>
                <a:spcPts val="0"/>
              </a:spcBef>
              <a:buClr>
                <a:schemeClr val="dk2"/>
              </a:buClr>
              <a:buFont typeface="Arial"/>
              <a:buNone/>
              <a:defRPr sz="1200" b="0" i="0" u="none" strike="noStrike" cap="none" baseline="0">
                <a:solidFill>
                  <a:srgbClr val="FFFFFF"/>
                </a:solidFill>
                <a:latin typeface="Open Sans" charset="0"/>
                <a:ea typeface="微软雅黑 Light" panose="020B0502040204020203" pitchFamily="34" charset="-122"/>
                <a:cs typeface="Open Sans" charset="0"/>
                <a:sym typeface="Arial"/>
              </a:defRPr>
            </a:lvl1pPr>
            <a:lvl2pPr marL="457166" marR="0" lvl="1" indent="0" algn="l" rtl="0">
              <a:lnSpc>
                <a:spcPct val="100000"/>
              </a:lnSpc>
              <a:spcBef>
                <a:spcPts val="800"/>
              </a:spcBef>
              <a:buClr>
                <a:schemeClr val="dk2"/>
              </a:buClr>
              <a:buFont typeface="Arial"/>
              <a:buNone/>
              <a:defRPr sz="2000" b="1" i="0" u="none" strike="noStrike" cap="none">
                <a:solidFill>
                  <a:schemeClr val="dk2"/>
                </a:solidFill>
                <a:latin typeface="Arial"/>
                <a:ea typeface="Arial"/>
                <a:cs typeface="Arial"/>
                <a:sym typeface="Arial"/>
              </a:defRPr>
            </a:lvl2pPr>
            <a:lvl3pPr marL="914333" marR="0" lvl="2" indent="0" algn="l" rtl="0">
              <a:lnSpc>
                <a:spcPct val="100000"/>
              </a:lnSpc>
              <a:spcBef>
                <a:spcPts val="700"/>
              </a:spcBef>
              <a:buClr>
                <a:schemeClr val="dk2"/>
              </a:buClr>
              <a:buFont typeface="Arial"/>
              <a:buNone/>
              <a:defRPr sz="1800" b="1" i="0" u="none" strike="noStrike" cap="none">
                <a:solidFill>
                  <a:schemeClr val="dk2"/>
                </a:solidFill>
                <a:latin typeface="Arial"/>
                <a:ea typeface="Arial"/>
                <a:cs typeface="Arial"/>
                <a:sym typeface="Arial"/>
              </a:defRPr>
            </a:lvl3pPr>
            <a:lvl4pPr marL="1371498" marR="0" lvl="3" indent="0" algn="l" rtl="0">
              <a:lnSpc>
                <a:spcPct val="100000"/>
              </a:lnSpc>
              <a:spcBef>
                <a:spcPts val="700"/>
              </a:spcBef>
              <a:buClr>
                <a:schemeClr val="dk2"/>
              </a:buClr>
              <a:buFont typeface="Arial"/>
              <a:buNone/>
              <a:defRPr sz="1600" b="1" i="0" u="none" strike="noStrike" cap="none">
                <a:solidFill>
                  <a:schemeClr val="dk2"/>
                </a:solidFill>
                <a:latin typeface="Arial"/>
                <a:ea typeface="Arial"/>
                <a:cs typeface="Arial"/>
                <a:sym typeface="Arial"/>
              </a:defRPr>
            </a:lvl4pPr>
            <a:lvl5pPr marL="1828664" marR="0" lvl="4" indent="0" algn="l" rtl="0">
              <a:lnSpc>
                <a:spcPct val="100000"/>
              </a:lnSpc>
              <a:spcBef>
                <a:spcPts val="700"/>
              </a:spcBef>
              <a:buClr>
                <a:schemeClr val="dk2"/>
              </a:buClr>
              <a:buFont typeface="Arial"/>
              <a:buNone/>
              <a:defRPr sz="1600" b="1" i="0" u="none" strike="noStrike" cap="none">
                <a:solidFill>
                  <a:schemeClr val="dk2"/>
                </a:solidFill>
                <a:latin typeface="Arial"/>
                <a:ea typeface="Arial"/>
                <a:cs typeface="Arial"/>
                <a:sym typeface="Arial"/>
              </a:defRPr>
            </a:lvl5pPr>
            <a:lvl6pPr marL="2285829"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2995"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16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326"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dirty="0"/>
          </a:p>
        </p:txBody>
      </p:sp>
      <p:sp>
        <p:nvSpPr>
          <p:cNvPr id="11" name="Shape 39"/>
          <p:cNvSpPr txBox="1">
            <a:spLocks noGrp="1"/>
          </p:cNvSpPr>
          <p:nvPr>
            <p:ph type="subTitle" idx="1"/>
          </p:nvPr>
        </p:nvSpPr>
        <p:spPr>
          <a:xfrm>
            <a:off x="369108" y="3139010"/>
            <a:ext cx="7020154" cy="427421"/>
          </a:xfrm>
          <a:prstGeom prst="rect">
            <a:avLst/>
          </a:prstGeom>
          <a:noFill/>
          <a:ln>
            <a:noFill/>
          </a:ln>
        </p:spPr>
        <p:txBody>
          <a:bodyPr lIns="91419" tIns="91419" rIns="91419" bIns="91419" anchor="t" anchorCtr="0"/>
          <a:lstStyle>
            <a:lvl1pPr marL="0" marR="0" lvl="0" indent="0" algn="l" rtl="0">
              <a:lnSpc>
                <a:spcPct val="100000"/>
              </a:lnSpc>
              <a:spcBef>
                <a:spcPts val="800"/>
              </a:spcBef>
              <a:buClr>
                <a:schemeClr val="dk2"/>
              </a:buClr>
              <a:buNone/>
              <a:defRPr sz="2000" i="0" u="none" strike="noStrike" cap="none" baseline="0">
                <a:solidFill>
                  <a:schemeClr val="bg1"/>
                </a:solidFill>
                <a:latin typeface="Open Sans" charset="0"/>
                <a:ea typeface="微软雅黑 Light" panose="020B0502040204020203" pitchFamily="34" charset="-122"/>
              </a:defRPr>
            </a:lvl1pPr>
            <a:lvl2pPr marL="457166" marR="0" lvl="1" indent="0" algn="ctr" rtl="0">
              <a:lnSpc>
                <a:spcPct val="100000"/>
              </a:lnSpc>
              <a:spcBef>
                <a:spcPts val="800"/>
              </a:spcBef>
              <a:buClr>
                <a:schemeClr val="dk2"/>
              </a:buClr>
              <a:buNone/>
              <a:defRPr sz="1600" i="0" u="none" strike="noStrike" cap="none">
                <a:solidFill>
                  <a:srgbClr val="888888"/>
                </a:solidFill>
              </a:defRPr>
            </a:lvl2pPr>
            <a:lvl3pPr marL="914333" marR="0" lvl="2" indent="0" algn="ctr" rtl="0">
              <a:lnSpc>
                <a:spcPct val="100000"/>
              </a:lnSpc>
              <a:spcBef>
                <a:spcPts val="700"/>
              </a:spcBef>
              <a:buClr>
                <a:schemeClr val="dk2"/>
              </a:buClr>
              <a:buNone/>
              <a:defRPr sz="1400" i="0" u="none" strike="noStrike" cap="none">
                <a:solidFill>
                  <a:srgbClr val="888888"/>
                </a:solidFill>
              </a:defRPr>
            </a:lvl3pPr>
            <a:lvl4pPr marL="1371498" marR="0" lvl="3" indent="0" algn="ctr" rtl="0">
              <a:lnSpc>
                <a:spcPct val="100000"/>
              </a:lnSpc>
              <a:spcBef>
                <a:spcPts val="700"/>
              </a:spcBef>
              <a:buClr>
                <a:schemeClr val="dk2"/>
              </a:buClr>
              <a:buNone/>
              <a:defRPr sz="1200" i="0" u="none" strike="noStrike" cap="none">
                <a:solidFill>
                  <a:srgbClr val="888888"/>
                </a:solidFill>
              </a:defRPr>
            </a:lvl4pPr>
            <a:lvl5pPr marL="1828664" marR="0" lvl="4" indent="0" algn="ctr" rtl="0">
              <a:lnSpc>
                <a:spcPct val="100000"/>
              </a:lnSpc>
              <a:spcBef>
                <a:spcPts val="700"/>
              </a:spcBef>
              <a:buClr>
                <a:schemeClr val="dk2"/>
              </a:buClr>
              <a:buNone/>
              <a:defRPr sz="1000" i="0" u="none" strike="noStrike" cap="none">
                <a:solidFill>
                  <a:srgbClr val="888888"/>
                </a:solidFill>
              </a:defRPr>
            </a:lvl5pPr>
            <a:lvl6pPr marL="2285829" marR="0" lvl="5" indent="0" algn="ctr" rtl="0">
              <a:spcBef>
                <a:spcPts val="400"/>
              </a:spcBef>
              <a:buClr>
                <a:srgbClr val="888888"/>
              </a:buClr>
              <a:buNone/>
              <a:defRPr sz="2000" i="0" u="none" strike="noStrike" cap="none">
                <a:solidFill>
                  <a:srgbClr val="888888"/>
                </a:solidFill>
              </a:defRPr>
            </a:lvl6pPr>
            <a:lvl7pPr marL="2742995" marR="0" lvl="6" indent="0" algn="ctr" rtl="0">
              <a:spcBef>
                <a:spcPts val="400"/>
              </a:spcBef>
              <a:buClr>
                <a:srgbClr val="888888"/>
              </a:buClr>
              <a:buNone/>
              <a:defRPr sz="2000" i="0" u="none" strike="noStrike" cap="none">
                <a:solidFill>
                  <a:srgbClr val="888888"/>
                </a:solidFill>
              </a:defRPr>
            </a:lvl7pPr>
            <a:lvl8pPr marL="3200160" marR="0" lvl="7" indent="0" algn="ctr" rtl="0">
              <a:spcBef>
                <a:spcPts val="400"/>
              </a:spcBef>
              <a:buClr>
                <a:srgbClr val="888888"/>
              </a:buClr>
              <a:buNone/>
              <a:defRPr sz="2000" i="0" u="none" strike="noStrike" cap="none">
                <a:solidFill>
                  <a:srgbClr val="888888"/>
                </a:solidFill>
              </a:defRPr>
            </a:lvl8pPr>
            <a:lvl9pPr marL="3657326" marR="0" lvl="8" indent="0" algn="ctr" rtl="0">
              <a:spcBef>
                <a:spcPts val="400"/>
              </a:spcBef>
              <a:buClr>
                <a:srgbClr val="888888"/>
              </a:buClr>
              <a:buNone/>
              <a:defRPr sz="2000" i="0" u="none" strike="noStrike" cap="none">
                <a:solidFill>
                  <a:srgbClr val="888888"/>
                </a:solidFill>
              </a:defRPr>
            </a:lvl9pPr>
          </a:lstStyle>
          <a:p>
            <a:endParaRPr dirty="0"/>
          </a:p>
        </p:txBody>
      </p:sp>
      <p:sp>
        <p:nvSpPr>
          <p:cNvPr id="12" name="Shape 38"/>
          <p:cNvSpPr txBox="1">
            <a:spLocks noGrp="1"/>
          </p:cNvSpPr>
          <p:nvPr>
            <p:ph type="ctrTitle"/>
          </p:nvPr>
        </p:nvSpPr>
        <p:spPr>
          <a:xfrm>
            <a:off x="296538" y="2113300"/>
            <a:ext cx="7020154" cy="982664"/>
          </a:xfrm>
          <a:prstGeom prst="rect">
            <a:avLst/>
          </a:prstGeom>
          <a:noFill/>
          <a:ln>
            <a:noFill/>
          </a:ln>
        </p:spPr>
        <p:txBody>
          <a:bodyPr lIns="91419" tIns="91419" rIns="91419" bIns="91419" anchor="b" anchorCtr="0"/>
          <a:lstStyle>
            <a:lvl1pPr marL="0" marR="0" lvl="0" indent="0" algn="l" rtl="0">
              <a:lnSpc>
                <a:spcPct val="90000"/>
              </a:lnSpc>
              <a:spcBef>
                <a:spcPts val="0"/>
              </a:spcBef>
              <a:buClr>
                <a:schemeClr val="dk2"/>
              </a:buClr>
              <a:buNone/>
              <a:defRPr sz="4200" b="1" i="0" u="none" strike="noStrike" cap="all" baseline="0">
                <a:solidFill>
                  <a:schemeClr val="bg1"/>
                </a:solidFill>
                <a:ea typeface="微软雅黑 Light" panose="020B0502040204020203" pitchFamily="34" charset="-122"/>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2945863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594360" y="507494"/>
            <a:ext cx="8166672" cy="428625"/>
          </a:xfrm>
        </p:spPr>
        <p:txBody>
          <a:bodyPr wrap="square">
            <a:noAutofit/>
          </a:bodyPr>
          <a:lstStyle>
            <a:lvl1pPr>
              <a:defRPr baseline="0">
                <a:solidFill>
                  <a:srgbClr val="009DD9"/>
                </a:solidFill>
              </a:defRPr>
            </a:lvl1pPr>
          </a:lstStyle>
          <a:p>
            <a:r>
              <a:rPr lang="en-US" dirty="0"/>
              <a:t>CLICK TO EDIT MASTER TITLE STYLE</a:t>
            </a:r>
          </a:p>
        </p:txBody>
      </p:sp>
      <p:sp>
        <p:nvSpPr>
          <p:cNvPr id="8" name="Text Placeholder 2"/>
          <p:cNvSpPr>
            <a:spLocks noGrp="1"/>
          </p:cNvSpPr>
          <p:nvPr>
            <p:ph type="body" idx="13"/>
          </p:nvPr>
        </p:nvSpPr>
        <p:spPr>
          <a:xfrm>
            <a:off x="594362" y="960123"/>
            <a:ext cx="8160322" cy="236339"/>
          </a:xfrm>
        </p:spPr>
        <p:txBody>
          <a:bodyPr wrap="square" tIns="0" bIns="0" anchor="t" anchorCtr="0"/>
          <a:lstStyle>
            <a:lvl1pPr marL="0" indent="0">
              <a:spcBef>
                <a:spcPts val="0"/>
              </a:spcBef>
              <a:buNone/>
              <a:defRPr sz="1400" b="0" baseline="0">
                <a:solidFill>
                  <a:schemeClr val="tx1"/>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Tree>
    <p:extLst>
      <p:ext uri="{BB962C8B-B14F-4D97-AF65-F5344CB8AC3E}">
        <p14:creationId xmlns:p14="http://schemas.microsoft.com/office/powerpoint/2010/main" val="24157475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290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Quote White">
    <p:spTree>
      <p:nvGrpSpPr>
        <p:cNvPr id="1" name=""/>
        <p:cNvGrpSpPr/>
        <p:nvPr/>
      </p:nvGrpSpPr>
      <p:grpSpPr>
        <a:xfrm>
          <a:off x="0" y="0"/>
          <a:ext cx="0" cy="0"/>
          <a:chOff x="0" y="0"/>
          <a:chExt cx="0" cy="0"/>
        </a:xfrm>
      </p:grpSpPr>
      <p:sp>
        <p:nvSpPr>
          <p:cNvPr id="4" name="Text Placeholder 2"/>
          <p:cNvSpPr>
            <a:spLocks noGrp="1"/>
          </p:cNvSpPr>
          <p:nvPr>
            <p:ph type="body" idx="14"/>
          </p:nvPr>
        </p:nvSpPr>
        <p:spPr>
          <a:xfrm>
            <a:off x="594360" y="1316740"/>
            <a:ext cx="4087178" cy="132755"/>
          </a:xfrm>
        </p:spPr>
        <p:txBody>
          <a:bodyPr wrap="square" tIns="0" bIns="0" anchor="t" anchorCtr="0"/>
          <a:lstStyle>
            <a:lvl1pPr marL="0" indent="0">
              <a:spcBef>
                <a:spcPts val="0"/>
              </a:spcBef>
              <a:buNone/>
              <a:defRPr sz="1200" b="0" baseline="0">
                <a:solidFill>
                  <a:schemeClr val="accent1"/>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a:t>Click to edit Master text styles</a:t>
            </a:r>
          </a:p>
        </p:txBody>
      </p:sp>
      <p:sp>
        <p:nvSpPr>
          <p:cNvPr id="5" name="Chart Placeholder 12"/>
          <p:cNvSpPr>
            <a:spLocks noGrp="1"/>
          </p:cNvSpPr>
          <p:nvPr>
            <p:ph type="chart" sz="quarter" idx="16"/>
          </p:nvPr>
        </p:nvSpPr>
        <p:spPr>
          <a:xfrm>
            <a:off x="711200" y="1922023"/>
            <a:ext cx="3970338" cy="2429066"/>
          </a:xfrm>
        </p:spPr>
        <p:txBody>
          <a:bodyPr wrap="none"/>
          <a:lstStyle>
            <a:lvl1pPr>
              <a:buFontTx/>
              <a:buNone/>
              <a:defRPr/>
            </a:lvl1pPr>
          </a:lstStyle>
          <a:p>
            <a:r>
              <a:rPr lang="en-US"/>
              <a:t>Click icon to add chart</a:t>
            </a:r>
            <a:endParaRPr lang="en-US" dirty="0"/>
          </a:p>
        </p:txBody>
      </p:sp>
      <p:sp>
        <p:nvSpPr>
          <p:cNvPr id="6" name="Title 1"/>
          <p:cNvSpPr>
            <a:spLocks noGrp="1"/>
          </p:cNvSpPr>
          <p:nvPr>
            <p:ph type="title" hasCustomPrompt="1"/>
          </p:nvPr>
        </p:nvSpPr>
        <p:spPr>
          <a:xfrm>
            <a:off x="594361" y="354212"/>
            <a:ext cx="8155940" cy="428625"/>
          </a:xfrm>
        </p:spPr>
        <p:txBody>
          <a:bodyPr wrap="square"/>
          <a:lstStyle>
            <a:lvl1pPr>
              <a:defRPr b="1" baseline="0"/>
            </a:lvl1pPr>
          </a:lstStyle>
          <a:p>
            <a:r>
              <a:rPr lang="en-US" dirty="0"/>
              <a:t>CLICK TO EDIT MASTER TITLE STYLE</a:t>
            </a:r>
          </a:p>
        </p:txBody>
      </p:sp>
      <p:sp>
        <p:nvSpPr>
          <p:cNvPr id="7" name="Text Placeholder 2"/>
          <p:cNvSpPr>
            <a:spLocks noGrp="1"/>
          </p:cNvSpPr>
          <p:nvPr>
            <p:ph type="body" idx="13" hasCustomPrompt="1"/>
          </p:nvPr>
        </p:nvSpPr>
        <p:spPr>
          <a:xfrm>
            <a:off x="594360" y="819882"/>
            <a:ext cx="8160322" cy="236339"/>
          </a:xfrm>
        </p:spPr>
        <p:txBody>
          <a:bodyPr wrap="square" tIns="0" bIns="0" anchor="t" anchorCtr="0"/>
          <a:lstStyle>
            <a:lvl1pPr marL="0" indent="0">
              <a:spcBef>
                <a:spcPts val="0"/>
              </a:spcBef>
              <a:buNone/>
              <a:defRPr sz="1800" b="0" baseline="0">
                <a:solidFill>
                  <a:schemeClr val="tx2"/>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dirty="0"/>
              <a:t>Click to edit master text styles</a:t>
            </a:r>
          </a:p>
        </p:txBody>
      </p:sp>
      <p:sp>
        <p:nvSpPr>
          <p:cNvPr id="8" name="Chart Placeholder 12"/>
          <p:cNvSpPr>
            <a:spLocks noGrp="1"/>
          </p:cNvSpPr>
          <p:nvPr>
            <p:ph type="chart" sz="quarter" idx="18"/>
          </p:nvPr>
        </p:nvSpPr>
        <p:spPr>
          <a:xfrm>
            <a:off x="4862512" y="1922023"/>
            <a:ext cx="3970338" cy="2429066"/>
          </a:xfrm>
        </p:spPr>
        <p:txBody>
          <a:bodyPr wrap="none"/>
          <a:lstStyle>
            <a:lvl1pPr>
              <a:buFontTx/>
              <a:buNone/>
              <a:defRPr/>
            </a:lvl1pPr>
          </a:lstStyle>
          <a:p>
            <a:r>
              <a:rPr lang="en-US"/>
              <a:t>Click icon to add chart</a:t>
            </a:r>
            <a:endParaRPr lang="en-US" dirty="0"/>
          </a:p>
        </p:txBody>
      </p:sp>
      <p:sp>
        <p:nvSpPr>
          <p:cNvPr id="11" name="Text Placeholder 2"/>
          <p:cNvSpPr>
            <a:spLocks noGrp="1"/>
          </p:cNvSpPr>
          <p:nvPr>
            <p:ph type="body" idx="19"/>
          </p:nvPr>
        </p:nvSpPr>
        <p:spPr>
          <a:xfrm>
            <a:off x="4761667" y="1316740"/>
            <a:ext cx="4087178" cy="132755"/>
          </a:xfrm>
        </p:spPr>
        <p:txBody>
          <a:bodyPr wrap="square" tIns="0" bIns="0" anchor="t" anchorCtr="0"/>
          <a:lstStyle>
            <a:lvl1pPr marL="0" indent="0">
              <a:spcBef>
                <a:spcPts val="0"/>
              </a:spcBef>
              <a:buNone/>
              <a:defRPr sz="1200" b="0" baseline="0">
                <a:solidFill>
                  <a:schemeClr val="accent1"/>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a:t>Click to edit Master text styles</a:t>
            </a:r>
          </a:p>
        </p:txBody>
      </p:sp>
      <p:sp>
        <p:nvSpPr>
          <p:cNvPr id="12" name="Text Placeholder 2"/>
          <p:cNvSpPr>
            <a:spLocks noGrp="1"/>
          </p:cNvSpPr>
          <p:nvPr>
            <p:ph type="body" idx="15"/>
          </p:nvPr>
        </p:nvSpPr>
        <p:spPr>
          <a:xfrm>
            <a:off x="594359" y="4780026"/>
            <a:ext cx="8165592" cy="274320"/>
          </a:xfrm>
        </p:spPr>
        <p:txBody>
          <a:bodyPr wrap="square" tIns="0" bIns="0" anchor="b" anchorCtr="0"/>
          <a:lstStyle>
            <a:lvl1pPr marL="0" indent="0">
              <a:spcBef>
                <a:spcPts val="60"/>
              </a:spcBef>
              <a:buNone/>
              <a:defRPr sz="800" b="0" baseline="0">
                <a:solidFill>
                  <a:schemeClr val="tx2"/>
                </a:solidFill>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a:t>Click to edit Master text styles</a:t>
            </a:r>
          </a:p>
        </p:txBody>
      </p:sp>
    </p:spTree>
    <p:extLst>
      <p:ext uri="{BB962C8B-B14F-4D97-AF65-F5344CB8AC3E}">
        <p14:creationId xmlns:p14="http://schemas.microsoft.com/office/powerpoint/2010/main" val="12669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1" descr="Blue Strip.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76732" cy="5143500"/>
          </a:xfrm>
          <a:prstGeom prst="rect">
            <a:avLst/>
          </a:prstGeom>
        </p:spPr>
      </p:pic>
      <p:sp>
        <p:nvSpPr>
          <p:cNvPr id="4" name="Title 8"/>
          <p:cNvSpPr>
            <a:spLocks noGrp="1"/>
          </p:cNvSpPr>
          <p:nvPr>
            <p:ph type="title"/>
          </p:nvPr>
        </p:nvSpPr>
        <p:spPr>
          <a:xfrm>
            <a:off x="594370" y="209550"/>
            <a:ext cx="8160320" cy="533400"/>
          </a:xfrm>
          <a:prstGeom prst="rect">
            <a:avLst/>
          </a:prstGeom>
        </p:spPr>
        <p:txBody>
          <a:bodyPr anchor="t"/>
          <a:lstStyle>
            <a:lvl1pPr>
              <a:defRPr sz="2000" baseline="0">
                <a:solidFill>
                  <a:schemeClr val="accent1">
                    <a:lumMod val="7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Text Box 17"/>
          <p:cNvSpPr txBox="1">
            <a:spLocks noChangeArrowheads="1"/>
          </p:cNvSpPr>
          <p:nvPr userDrawn="1"/>
        </p:nvSpPr>
        <p:spPr bwMode="auto">
          <a:xfrm>
            <a:off x="8877555" y="4953534"/>
            <a:ext cx="141064" cy="138499"/>
          </a:xfrm>
          <a:prstGeom prst="rect">
            <a:avLst/>
          </a:prstGeom>
          <a:noFill/>
          <a:ln w="9525">
            <a:noFill/>
            <a:miter lim="800000"/>
            <a:headEnd/>
            <a:tailEnd/>
          </a:ln>
          <a:effectLst/>
        </p:spPr>
        <p:txBody>
          <a:bodyPr wrap="none" lIns="0" tIns="0" rIns="0" bIns="0" anchor="ctr" anchorCtr="0">
            <a:spAutoFit/>
          </a:bodyPr>
          <a:lstStyle/>
          <a:p>
            <a:pPr algn="ctr" defTabSz="914333">
              <a:spcBef>
                <a:spcPts val="0"/>
              </a:spcBef>
            </a:pPr>
            <a:fld id="{0D7D805D-F6E5-43ED-9D8A-77676030D49C}" type="slidenum">
              <a:rPr lang="en-US" sz="900" b="0">
                <a:solidFill>
                  <a:schemeClr val="tx2"/>
                </a:solidFill>
                <a:latin typeface="Arial" panose="020B0604020202020204" pitchFamily="34" charset="0"/>
                <a:cs typeface="Arial" panose="020B0604020202020204" pitchFamily="34" charset="0"/>
              </a:rPr>
              <a:pPr algn="ctr" defTabSz="914333">
                <a:spcBef>
                  <a:spcPts val="0"/>
                </a:spcBef>
              </a:pPr>
              <a:t>‹#›</a:t>
            </a:fld>
            <a:endParaRPr lang="en-US" sz="900" b="0" dirty="0">
              <a:solidFill>
                <a:schemeClr val="tx2"/>
              </a:solidFill>
              <a:latin typeface="Arial" panose="020B0604020202020204" pitchFamily="34" charset="0"/>
              <a:cs typeface="Arial" panose="020B0604020202020204" pitchFamily="34" charset="0"/>
            </a:endParaRPr>
          </a:p>
        </p:txBody>
      </p:sp>
      <p:pic>
        <p:nvPicPr>
          <p:cNvPr id="9" name="Picture 2" descr="https://timgsa.baidu.com/timg?image&amp;quality=80&amp;size=b9999_10000&amp;sec=1550828501366&amp;di=ddc0e5b5e0b56eafaeda885eb72b5957&amp;imgtype=0&amp;src=http%3A%2F%2Fp4.ssl.cdn.btime.com%2Ft014a25b5bcbe0af3a1.jpg%3Fsize%3D1000x767"/>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7668347" y="170910"/>
            <a:ext cx="1336081" cy="432262"/>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5"/>
          <p:cNvSpPr/>
          <p:nvPr userDrawn="1"/>
        </p:nvSpPr>
        <p:spPr>
          <a:xfrm rot="-5400000">
            <a:off x="-1468850" y="3445801"/>
            <a:ext cx="3094500" cy="184800"/>
          </a:xfrm>
          <a:prstGeom prst="rect">
            <a:avLst/>
          </a:prstGeom>
          <a:noFill/>
          <a:ln>
            <a:noFill/>
          </a:ln>
        </p:spPr>
        <p:txBody>
          <a:bodyPr lIns="91419" tIns="45697" rIns="91419" bIns="45697" anchor="t" anchorCtr="0">
            <a:noAutofit/>
          </a:bodyPr>
          <a:lstStyle/>
          <a:p>
            <a:pPr marL="0" marR="0" lvl="0" indent="0" algn="l" rtl="0">
              <a:spcBef>
                <a:spcPts val="0"/>
              </a:spcBef>
              <a:buSzPct val="25000"/>
              <a:buNone/>
            </a:pPr>
            <a:r>
              <a:rPr lang="en-US" sz="600" dirty="0">
                <a:solidFill>
                  <a:schemeClr val="lt1"/>
                </a:solidFill>
                <a:latin typeface="Open Sans"/>
                <a:ea typeface="Open Sans"/>
                <a:cs typeface="Open Sans"/>
                <a:sym typeface="Open Sans"/>
              </a:rPr>
              <a:t>Copyright © 201</a:t>
            </a:r>
            <a:r>
              <a:rPr lang="en-US" altLang="zh-CN" sz="600" dirty="0">
                <a:solidFill>
                  <a:schemeClr val="lt1"/>
                </a:solidFill>
                <a:latin typeface="Open Sans"/>
                <a:ea typeface="Open Sans"/>
                <a:cs typeface="Open Sans"/>
                <a:sym typeface="Open Sans"/>
              </a:rPr>
              <a:t>9</a:t>
            </a:r>
            <a:r>
              <a:rPr lang="en-US" sz="600" dirty="0">
                <a:solidFill>
                  <a:schemeClr val="lt1"/>
                </a:solidFill>
                <a:latin typeface="Open Sans"/>
                <a:ea typeface="Open Sans"/>
                <a:cs typeface="Open Sans"/>
                <a:sym typeface="Open Sans"/>
              </a:rPr>
              <a:t> The Nielsen Company. Confidential and proprietary.</a:t>
            </a:r>
          </a:p>
        </p:txBody>
      </p:sp>
    </p:spTree>
    <p:extLst>
      <p:ext uri="{BB962C8B-B14F-4D97-AF65-F5344CB8AC3E}">
        <p14:creationId xmlns:p14="http://schemas.microsoft.com/office/powerpoint/2010/main" val="298377547"/>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C54EA-18A3-47FA-A9D7-F9FD07C9F4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6F4566-CBFE-488B-9B5F-25D6BC73A88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2F457A-5115-4D63-BA5E-4B555A8A91E8}"/>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63987551-1701-4E04-975E-8E5F23A8DA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C8C757-F094-435D-A738-D6CAA50B5328}"/>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41282477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B4F10-EB70-4D72-824F-D92AEAC137DA}"/>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D967066-02B8-4579-94CC-9CCFB28803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9E16D1F-7620-4C72-B259-FB62847D661A}"/>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B0EC561C-F03C-4383-A1A2-0F2CA05B3E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5F05C7-2B83-4E9D-9A94-8622A57D064D}"/>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48277841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057C6-2855-4203-898C-F9751B29D0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3728FD-E3F1-4570-8FA4-82EAA106219E}"/>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F6D91B-B498-411C-B184-3A6716921EAA}"/>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24D71E7-3BFA-4319-A2A5-711AA66B7F18}"/>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6" name="页脚占位符 5">
            <a:extLst>
              <a:ext uri="{FF2B5EF4-FFF2-40B4-BE49-F238E27FC236}">
                <a16:creationId xmlns:a16="http://schemas.microsoft.com/office/drawing/2014/main" id="{F17416FA-B41F-480B-9562-EBE14ED206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937B68-C848-4C42-BE13-F3FBA318A793}"/>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168326246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DF538-554C-4513-8365-CB6C0137DB76}"/>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5DA9E5-3A4B-4B0A-BD4C-141A859F9F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2FB3CB9-8CC1-46DF-B035-13A925FC3B24}"/>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BE4AB7-56D4-4D2B-98D8-AD4FF5B95BD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4C36978-9F3D-4B30-90F3-A04BE4AA777D}"/>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C2F2D40-9829-4B61-B35B-21EAD7C266B1}"/>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8" name="页脚占位符 7">
            <a:extLst>
              <a:ext uri="{FF2B5EF4-FFF2-40B4-BE49-F238E27FC236}">
                <a16:creationId xmlns:a16="http://schemas.microsoft.com/office/drawing/2014/main" id="{9B607C97-8D54-4C8F-9E0C-969C66B230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C967F2-03FB-45E3-BCAD-95406464291B}"/>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21342929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A7F94-9383-49FC-839A-D35EEAFF37D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3FC0934-66DA-4502-8CEB-7555E52BEDCA}"/>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4" name="页脚占位符 3">
            <a:extLst>
              <a:ext uri="{FF2B5EF4-FFF2-40B4-BE49-F238E27FC236}">
                <a16:creationId xmlns:a16="http://schemas.microsoft.com/office/drawing/2014/main" id="{1658FD41-7BC5-4524-91BE-7F6BD7BEB7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74AFB3-DB53-4D21-938D-A36D8B448CB5}"/>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23872228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2CED63-B383-4E08-8C68-4265BA9709F2}"/>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3" name="页脚占位符 2">
            <a:extLst>
              <a:ext uri="{FF2B5EF4-FFF2-40B4-BE49-F238E27FC236}">
                <a16:creationId xmlns:a16="http://schemas.microsoft.com/office/drawing/2014/main" id="{C0BA0EE3-8BA0-480B-A2AF-200443446D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3630E5-6E81-42DC-B16D-599C0AFA1CFF}"/>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6966055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0525A-9714-403A-A6F3-8DAC07387DE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40925579-71C4-4D6B-B7D5-161D49DFA93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2AD2BF8-98E3-40D9-846E-6A2A6C8F1A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4837A6A-6E7B-433B-A9B9-DF6DD4052A82}"/>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6" name="页脚占位符 5">
            <a:extLst>
              <a:ext uri="{FF2B5EF4-FFF2-40B4-BE49-F238E27FC236}">
                <a16:creationId xmlns:a16="http://schemas.microsoft.com/office/drawing/2014/main" id="{61BB0561-F65A-4B81-B43C-E507C61969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A6344D-B15E-4014-A506-623A23C798AF}"/>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20044976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F4E61-2E16-4AF4-BF1B-3A780EFACD72}"/>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FF408BA6-F5C9-4379-8408-C6C299C1FC5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9B54305-C303-468C-9ADB-8B4A9C06009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17CE06-7CCB-4AAC-A944-5070DD10BFD1}"/>
              </a:ext>
            </a:extLst>
          </p:cNvPr>
          <p:cNvSpPr>
            <a:spLocks noGrp="1"/>
          </p:cNvSpPr>
          <p:nvPr>
            <p:ph type="dt" sz="half" idx="10"/>
          </p:nvPr>
        </p:nvSpPr>
        <p:spPr/>
        <p:txBody>
          <a:bodyPr/>
          <a:lstStyle/>
          <a:p>
            <a:fld id="{B890DA8C-2D38-4F9D-9ED3-9A29AEC74E66}" type="datetimeFigureOut">
              <a:rPr lang="zh-CN" altLang="en-US" smtClean="0"/>
              <a:t>2020/4/18</a:t>
            </a:fld>
            <a:endParaRPr lang="zh-CN" altLang="en-US"/>
          </a:p>
        </p:txBody>
      </p:sp>
      <p:sp>
        <p:nvSpPr>
          <p:cNvPr id="6" name="页脚占位符 5">
            <a:extLst>
              <a:ext uri="{FF2B5EF4-FFF2-40B4-BE49-F238E27FC236}">
                <a16:creationId xmlns:a16="http://schemas.microsoft.com/office/drawing/2014/main" id="{80F82E16-66BB-4847-98D2-E6137B887D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762CF5-BB11-4E93-A203-3796B9765A6A}"/>
              </a:ext>
            </a:extLst>
          </p:cNvPr>
          <p:cNvSpPr>
            <a:spLocks noGrp="1"/>
          </p:cNvSpPr>
          <p:nvPr>
            <p:ph type="sldNum" sz="quarter" idx="12"/>
          </p:nvPr>
        </p:nvSpPr>
        <p:spPr/>
        <p:txBody>
          <a:body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13075298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AFC3051-E33B-43E8-83EC-3DC361CD6B3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62F1BB-AA12-4F44-81DC-32F878DF0F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2CE171-94D8-413D-A5B0-78D9A2B3FC5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890DA8C-2D38-4F9D-9ED3-9A29AEC74E66}" type="datetimeFigureOut">
              <a:rPr lang="zh-CN" altLang="en-US" smtClean="0"/>
              <a:t>2020/4/18</a:t>
            </a:fld>
            <a:endParaRPr lang="zh-CN" altLang="en-US"/>
          </a:p>
        </p:txBody>
      </p:sp>
      <p:sp>
        <p:nvSpPr>
          <p:cNvPr id="5" name="页脚占位符 4">
            <a:extLst>
              <a:ext uri="{FF2B5EF4-FFF2-40B4-BE49-F238E27FC236}">
                <a16:creationId xmlns:a16="http://schemas.microsoft.com/office/drawing/2014/main" id="{E251F812-51DA-4FC4-8258-903272EEAEF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B8B38C-8BD7-472F-BBDE-DE9AACE25EC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FF60E88-D264-4C0F-8B9C-7A8BBD8AD865}" type="slidenum">
              <a:rPr lang="zh-CN" altLang="en-US" smtClean="0"/>
              <a:t>‹#›</a:t>
            </a:fld>
            <a:endParaRPr lang="zh-CN" altLang="en-US"/>
          </a:p>
        </p:txBody>
      </p:sp>
    </p:spTree>
    <p:extLst>
      <p:ext uri="{BB962C8B-B14F-4D97-AF65-F5344CB8AC3E}">
        <p14:creationId xmlns:p14="http://schemas.microsoft.com/office/powerpoint/2010/main" val="122352755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8" r:id="rId12"/>
    <p:sldLayoutId id="2147483734" r:id="rId13"/>
    <p:sldLayoutId id="2147483856" r:id="rId14"/>
    <p:sldLayoutId id="2147483857" r:id="rId15"/>
    <p:sldLayoutId id="2147483858" r:id="rId16"/>
    <p:sldLayoutId id="2147483859" r:id="rId1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XiaoxuanMa/Next-Nike-Store-in-New-Mexico/blob/master/Next%20Nike%20Store%20In%20New%20Mexico.pdf" TargetMode="External"/><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hyperlink" Target="https://github.com/XiaoxuanMa/Panel-Data-of-Individual-Wages-Analysis/blob/master/Panel%20Data%20Analysis%20Codes%20in%20R.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9.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7" Type="http://schemas.openxmlformats.org/officeDocument/2006/relationships/image" Target="../media/image17.tmp"/><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Excel_Worksheet2.xlsx"/></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E60EDF13-6B4D-45B0-B8F0-F768FFECC078}"/>
              </a:ext>
            </a:extLst>
          </p:cNvPr>
          <p:cNvSpPr txBox="1">
            <a:spLocks/>
          </p:cNvSpPr>
          <p:nvPr/>
        </p:nvSpPr>
        <p:spPr>
          <a:xfrm>
            <a:off x="287929" y="3136392"/>
            <a:ext cx="6919293" cy="4988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a:p>
          <a:p>
            <a:endParaRPr lang="zh-CN" altLang="en-US" dirty="0"/>
          </a:p>
        </p:txBody>
      </p:sp>
      <p:sp>
        <p:nvSpPr>
          <p:cNvPr id="6" name="文本框 5">
            <a:extLst>
              <a:ext uri="{FF2B5EF4-FFF2-40B4-BE49-F238E27FC236}">
                <a16:creationId xmlns:a16="http://schemas.microsoft.com/office/drawing/2014/main" id="{D84F9682-4DC4-4101-997C-875894A32635}"/>
              </a:ext>
            </a:extLst>
          </p:cNvPr>
          <p:cNvSpPr txBox="1"/>
          <p:nvPr/>
        </p:nvSpPr>
        <p:spPr>
          <a:xfrm>
            <a:off x="1331640" y="384215"/>
            <a:ext cx="6480720" cy="1323439"/>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itchFamily="34" charset="-122"/>
                <a:cs typeface="Times New Roman" panose="02020603050405020304" pitchFamily="18" charset="0"/>
              </a:rPr>
              <a:t>Panel Data of Individual Wages</a:t>
            </a:r>
          </a:p>
          <a:p>
            <a:pPr algn="r"/>
            <a:endParaRPr lang="en-US" altLang="zh-CN" sz="20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r"/>
            <a:r>
              <a:rPr lang="en-US" altLang="zh-CN" sz="2400" b="1" dirty="0">
                <a:solidFill>
                  <a:schemeClr val="bg1"/>
                </a:solidFill>
                <a:latin typeface="Times New Roman" panose="02020603050405020304" pitchFamily="18" charset="0"/>
                <a:ea typeface="微软雅黑" pitchFamily="34" charset="-122"/>
                <a:cs typeface="Times New Roman" panose="02020603050405020304" pitchFamily="18" charset="0"/>
              </a:rPr>
              <a:t>——</a:t>
            </a:r>
            <a:r>
              <a:rPr lang="en-US" altLang="zh-CN" sz="2400" b="1" i="1" dirty="0">
                <a:solidFill>
                  <a:schemeClr val="bg1"/>
                </a:solidFill>
                <a:latin typeface="Times New Roman" panose="02020603050405020304" pitchFamily="18" charset="0"/>
                <a:ea typeface="微软雅黑" pitchFamily="34" charset="-122"/>
                <a:cs typeface="Times New Roman" panose="02020603050405020304" pitchFamily="18" charset="0"/>
              </a:rPr>
              <a:t>Xiaoxuan Ma</a:t>
            </a:r>
            <a:endParaRPr lang="zh-CN" altLang="en-US" sz="2400" b="1" i="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7" name="矩形: 圆角 6">
            <a:extLst>
              <a:ext uri="{FF2B5EF4-FFF2-40B4-BE49-F238E27FC236}">
                <a16:creationId xmlns:a16="http://schemas.microsoft.com/office/drawing/2014/main" id="{CA1B6358-4B77-41F3-9FCE-FA815729ADA0}"/>
              </a:ext>
            </a:extLst>
          </p:cNvPr>
          <p:cNvSpPr/>
          <p:nvPr/>
        </p:nvSpPr>
        <p:spPr>
          <a:xfrm>
            <a:off x="1115616" y="2067694"/>
            <a:ext cx="6840760" cy="2448272"/>
          </a:xfrm>
          <a:prstGeom prst="roundRect">
            <a:avLst/>
          </a:prstGeom>
          <a:solidFill>
            <a:schemeClr val="tx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8" name="文本框 7">
            <a:extLst>
              <a:ext uri="{FF2B5EF4-FFF2-40B4-BE49-F238E27FC236}">
                <a16:creationId xmlns:a16="http://schemas.microsoft.com/office/drawing/2014/main" id="{1C63C146-0D8B-47DC-843E-15A1ED8FACA1}"/>
              </a:ext>
            </a:extLst>
          </p:cNvPr>
          <p:cNvSpPr txBox="1"/>
          <p:nvPr/>
        </p:nvSpPr>
        <p:spPr>
          <a:xfrm>
            <a:off x="3095328" y="2182690"/>
            <a:ext cx="5328592"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Overview</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Descriptive Facts</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Distribution of Log Wage</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Examining and Cleaning Outlier</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Panel Data Models</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Brief Answers about Other Questions</a:t>
            </a:r>
          </a:p>
          <a:p>
            <a:pPr marL="285750" indent="-285750">
              <a:buFont typeface="Arial" panose="020B0604020202020204" pitchFamily="34" charset="0"/>
              <a:buChar char="•"/>
            </a:pPr>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Appendix</a:t>
            </a:r>
          </a:p>
          <a:p>
            <a:pPr marL="285750" indent="-285750">
              <a:buFont typeface="Arial" panose="020B0604020202020204" pitchFamily="34" charset="0"/>
              <a:buChar char="•"/>
            </a:pPr>
            <a:endPar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a:p>
            <a:pPr marL="285750" indent="-285750">
              <a:buFont typeface="Arial" panose="020B0604020202020204" pitchFamily="34" charset="0"/>
              <a:buChar char="•"/>
            </a:pP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FE38E2D-867E-4D68-9A61-F77549FA3CA7}"/>
              </a:ext>
            </a:extLst>
          </p:cNvPr>
          <p:cNvSpPr txBox="1"/>
          <p:nvPr/>
        </p:nvSpPr>
        <p:spPr>
          <a:xfrm>
            <a:off x="1547664" y="2931790"/>
            <a:ext cx="2016224"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ea typeface="微软雅黑" pitchFamily="34" charset="-122"/>
                <a:cs typeface="Times New Roman" panose="02020603050405020304" pitchFamily="18" charset="0"/>
              </a:rPr>
              <a:t>Agenda</a:t>
            </a:r>
            <a:endParaRPr lang="zh-CN" altLang="en-US" sz="28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399233517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Brief Answers about Other Questions</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8" name="文本占位符 2">
            <a:extLst>
              <a:ext uri="{FF2B5EF4-FFF2-40B4-BE49-F238E27FC236}">
                <a16:creationId xmlns:a16="http://schemas.microsoft.com/office/drawing/2014/main" id="{D3EB7BDD-A000-42D1-96CA-B912C05A1744}"/>
              </a:ext>
            </a:extLst>
          </p:cNvPr>
          <p:cNvSpPr>
            <a:spLocks noGrp="1"/>
          </p:cNvSpPr>
          <p:nvPr>
            <p:ph type="body" idx="13"/>
          </p:nvPr>
        </p:nvSpPr>
        <p:spPr>
          <a:xfrm>
            <a:off x="594363" y="627534"/>
            <a:ext cx="7848872" cy="896305"/>
          </a:xfrm>
        </p:spPr>
        <p:txBody>
          <a:bodyPr/>
          <a:lstStyle/>
          <a:p>
            <a:pPr>
              <a:lnSpc>
                <a:spcPct val="150000"/>
              </a:lnSpc>
            </a:pPr>
            <a:r>
              <a:rPr lang="en-US" altLang="zh-CN" sz="1400" b="1" dirty="0">
                <a:latin typeface="Times New Roman" panose="02020603050405020304" pitchFamily="18" charset="0"/>
                <a:cs typeface="Times New Roman" panose="02020603050405020304" pitchFamily="18" charset="0"/>
              </a:rPr>
              <a:t>6) Find a way to classify this dataset into 3 homogenous groups.</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This is a clustering problem. Popular methods includes K-Means, Hierarchical, There are two important points.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Turning panel data into cross-sectional data, possible ways: taking average of continuous data or flatting time series.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How to characterize and interpret the groups?</a:t>
            </a:r>
          </a:p>
        </p:txBody>
      </p:sp>
      <p:sp>
        <p:nvSpPr>
          <p:cNvPr id="12" name="文本占位符 2">
            <a:extLst>
              <a:ext uri="{FF2B5EF4-FFF2-40B4-BE49-F238E27FC236}">
                <a16:creationId xmlns:a16="http://schemas.microsoft.com/office/drawing/2014/main" id="{2F1D6641-F9A0-4A19-8869-05756ADB9386}"/>
              </a:ext>
            </a:extLst>
          </p:cNvPr>
          <p:cNvSpPr txBox="1">
            <a:spLocks/>
          </p:cNvSpPr>
          <p:nvPr/>
        </p:nvSpPr>
        <p:spPr>
          <a:xfrm>
            <a:off x="594363" y="1596819"/>
            <a:ext cx="7848872" cy="89630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400" b="1" dirty="0">
                <a:latin typeface="Times New Roman" panose="02020603050405020304" pitchFamily="18" charset="0"/>
                <a:cs typeface="Times New Roman" panose="02020603050405020304" pitchFamily="18" charset="0"/>
              </a:rPr>
              <a:t>7) What size of sample would you recommend?</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The Cochran formula allows us to calculate an ideal sample size given a desired level of precision, desired confidence level, and the estimated proportion of the attribute present in the population. </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e is the desired level of precision (i.e. the margin of error),</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p is the (estimated) proportion of the population which has the attribute in question,</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q is 1 – p.</a:t>
            </a:r>
          </a:p>
          <a:p>
            <a:pPr marL="171450" indent="-171450">
              <a:buFont typeface="Arial" panose="020B0604020202020204" pitchFamily="34" charset="0"/>
              <a:buChar char="•"/>
            </a:pPr>
            <a:endParaRPr lang="en-US" altLang="zh-C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p:txBody>
      </p:sp>
      <p:pic>
        <p:nvPicPr>
          <p:cNvPr id="4" name="图片 3" descr="手机屏幕截图&#10;&#10;描述已自动生成">
            <a:extLst>
              <a:ext uri="{FF2B5EF4-FFF2-40B4-BE49-F238E27FC236}">
                <a16:creationId xmlns:a16="http://schemas.microsoft.com/office/drawing/2014/main" id="{ED47021A-30B3-486D-829F-99EBA50408DA}"/>
              </a:ext>
            </a:extLst>
          </p:cNvPr>
          <p:cNvPicPr>
            <a:picLocks noChangeAspect="1"/>
          </p:cNvPicPr>
          <p:nvPr/>
        </p:nvPicPr>
        <p:blipFill>
          <a:blip r:embed="rId3"/>
          <a:stretch>
            <a:fillRect/>
          </a:stretch>
        </p:blipFill>
        <p:spPr>
          <a:xfrm>
            <a:off x="6732240" y="2327407"/>
            <a:ext cx="757011" cy="477394"/>
          </a:xfrm>
          <a:prstGeom prst="rect">
            <a:avLst/>
          </a:prstGeom>
        </p:spPr>
      </p:pic>
      <p:sp>
        <p:nvSpPr>
          <p:cNvPr id="15" name="文本占位符 2">
            <a:extLst>
              <a:ext uri="{FF2B5EF4-FFF2-40B4-BE49-F238E27FC236}">
                <a16:creationId xmlns:a16="http://schemas.microsoft.com/office/drawing/2014/main" id="{6E87F313-57F3-4818-BE65-661CFF97D21F}"/>
              </a:ext>
            </a:extLst>
          </p:cNvPr>
          <p:cNvSpPr txBox="1">
            <a:spLocks/>
          </p:cNvSpPr>
          <p:nvPr/>
        </p:nvSpPr>
        <p:spPr>
          <a:xfrm>
            <a:off x="600821" y="2931790"/>
            <a:ext cx="7848872" cy="89630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400" b="1" dirty="0">
                <a:latin typeface="Times New Roman" panose="02020603050405020304" pitchFamily="18" charset="0"/>
                <a:cs typeface="Times New Roman" panose="02020603050405020304" pitchFamily="18" charset="0"/>
              </a:rPr>
              <a:t>8) How would you select &amp; allocate these samples?</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Stratified sampling</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Cluster sampling</a:t>
            </a:r>
          </a:p>
        </p:txBody>
      </p:sp>
      <p:sp>
        <p:nvSpPr>
          <p:cNvPr id="18" name="文本占位符 2">
            <a:extLst>
              <a:ext uri="{FF2B5EF4-FFF2-40B4-BE49-F238E27FC236}">
                <a16:creationId xmlns:a16="http://schemas.microsoft.com/office/drawing/2014/main" id="{F50E3D8C-0CE6-4795-A79F-4F05889B06B9}"/>
              </a:ext>
            </a:extLst>
          </p:cNvPr>
          <p:cNvSpPr txBox="1">
            <a:spLocks/>
          </p:cNvSpPr>
          <p:nvPr/>
        </p:nvSpPr>
        <p:spPr>
          <a:xfrm>
            <a:off x="594363" y="3723878"/>
            <a:ext cx="7848872" cy="89630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400" b="1" dirty="0">
                <a:latin typeface="Times New Roman" panose="02020603050405020304" pitchFamily="18" charset="0"/>
                <a:cs typeface="Times New Roman" panose="02020603050405020304" pitchFamily="18" charset="0"/>
              </a:rPr>
              <a:t>9) What are the pros and cons of sampling?</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Advantages: Saving time, money. Lower requirement of computer. </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Disadvantages: Biasness. Affecting the level of accuracy. Not easy to determine size and methods.</a:t>
            </a:r>
          </a:p>
        </p:txBody>
      </p:sp>
    </p:spTree>
    <p:extLst>
      <p:ext uri="{BB962C8B-B14F-4D97-AF65-F5344CB8AC3E}">
        <p14:creationId xmlns:p14="http://schemas.microsoft.com/office/powerpoint/2010/main" val="11581381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Appendix</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8" name="文本占位符 2">
            <a:extLst>
              <a:ext uri="{FF2B5EF4-FFF2-40B4-BE49-F238E27FC236}">
                <a16:creationId xmlns:a16="http://schemas.microsoft.com/office/drawing/2014/main" id="{D3EB7BDD-A000-42D1-96CA-B912C05A1744}"/>
              </a:ext>
            </a:extLst>
          </p:cNvPr>
          <p:cNvSpPr>
            <a:spLocks noGrp="1"/>
          </p:cNvSpPr>
          <p:nvPr>
            <p:ph type="body" idx="13"/>
          </p:nvPr>
        </p:nvSpPr>
        <p:spPr>
          <a:xfrm>
            <a:off x="594363" y="1577755"/>
            <a:ext cx="7848872" cy="896305"/>
          </a:xfrm>
        </p:spPr>
        <p:txBody>
          <a:bodyPr/>
          <a:lstStyle/>
          <a:p>
            <a:pPr>
              <a:lnSpc>
                <a:spcPct val="150000"/>
              </a:lnSpc>
            </a:pPr>
            <a:r>
              <a:rPr lang="en-US" altLang="zh-CN" sz="1400" b="1" dirty="0">
                <a:latin typeface="Times New Roman" panose="02020603050405020304" pitchFamily="18" charset="0"/>
                <a:cs typeface="Times New Roman" panose="02020603050405020304" pitchFamily="18" charset="0"/>
              </a:rPr>
              <a:t>Main Reference:</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Data set: Wages Data ( https://vincentarelbundock.github.io/Rdatasets/doc/plm/Wages.html )</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Panel Data Econometrics in R: The </a:t>
            </a:r>
            <a:r>
              <a:rPr lang="en-US" altLang="zh-CN" sz="1200" dirty="0" err="1">
                <a:latin typeface="Times New Roman" panose="02020603050405020304" pitchFamily="18" charset="0"/>
                <a:cs typeface="Times New Roman" panose="02020603050405020304" pitchFamily="18" charset="0"/>
              </a:rPr>
              <a:t>plm</a:t>
            </a:r>
            <a:r>
              <a:rPr lang="en-US" altLang="zh-CN" sz="1200" dirty="0">
                <a:latin typeface="Times New Roman" panose="02020603050405020304" pitchFamily="18" charset="0"/>
                <a:cs typeface="Times New Roman" panose="02020603050405020304" pitchFamily="18" charset="0"/>
              </a:rPr>
              <a:t> Package</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Sample Size in Statistics (How to Find it): Excel, Cochran’s Formula, General Tips</a:t>
            </a:r>
          </a:p>
          <a:p>
            <a:pPr marL="171450" indent="-171450">
              <a:buFont typeface="Arial" panose="020B0604020202020204" pitchFamily="34" charset="0"/>
              <a:buChar char="•"/>
            </a:pPr>
            <a:endParaRPr lang="en-US" altLang="zh-CN" sz="1200" dirty="0">
              <a:latin typeface="Times New Roman" panose="02020603050405020304" pitchFamily="18" charset="0"/>
              <a:cs typeface="Times New Roman" panose="02020603050405020304" pitchFamily="18" charset="0"/>
            </a:endParaRPr>
          </a:p>
        </p:txBody>
      </p:sp>
      <p:sp>
        <p:nvSpPr>
          <p:cNvPr id="18" name="文本占位符 2">
            <a:extLst>
              <a:ext uri="{FF2B5EF4-FFF2-40B4-BE49-F238E27FC236}">
                <a16:creationId xmlns:a16="http://schemas.microsoft.com/office/drawing/2014/main" id="{F50E3D8C-0CE6-4795-A79F-4F05889B06B9}"/>
              </a:ext>
            </a:extLst>
          </p:cNvPr>
          <p:cNvSpPr txBox="1">
            <a:spLocks/>
          </p:cNvSpPr>
          <p:nvPr/>
        </p:nvSpPr>
        <p:spPr>
          <a:xfrm>
            <a:off x="594363" y="2643758"/>
            <a:ext cx="7848872" cy="2232248"/>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400" b="1" dirty="0">
                <a:latin typeface="Times New Roman" panose="02020603050405020304" pitchFamily="18" charset="0"/>
                <a:cs typeface="Times New Roman" panose="02020603050405020304" pitchFamily="18" charset="0"/>
              </a:rPr>
              <a:t>Other Project Sample: Location Recommendation for a New Nike Store (Python)</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Used Google Map API and Foursquare API to collect the data of nearby venues (including the number of restaurants, stadiums, shops, bus stops and so on) of 80 existing Nike stores and 70 unsuitable locations for stores. </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Built a decision tree model based on the data to predict which location in Santa Fe might be appropriate for a future Nike store. </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Made a radar plot to characterize the existing Nike stores and the unsuitable locations, visualized the two predicted locations on a Folium map.</a:t>
            </a:r>
          </a:p>
          <a:p>
            <a:pPr marL="171450" indent="-171450">
              <a:buFont typeface="Arial" panose="020B0604020202020204" pitchFamily="34" charset="0"/>
              <a:buChar char="•"/>
            </a:pPr>
            <a:endParaRPr lang="en-US" altLang="zh-C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Link: </a:t>
            </a:r>
            <a:r>
              <a:rPr lang="en-US" altLang="zh-CN" sz="1200" dirty="0">
                <a:latin typeface="Times New Roman" panose="02020603050405020304" pitchFamily="18" charset="0"/>
                <a:cs typeface="Times New Roman" panose="02020603050405020304" pitchFamily="18" charset="0"/>
                <a:hlinkClick r:id="rId3"/>
              </a:rPr>
              <a:t>https://github.com/XiaoxuanMa/Next-Nike-Store-in-New-Mexico/blob/master/Next%20Nike%20Store%20In%20New%20Mexico.pdf</a:t>
            </a:r>
            <a:endParaRPr lang="en-US" altLang="zh-CN" sz="1200"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6E1A0E77-E0AF-4551-AD09-B2CA980CA240}"/>
              </a:ext>
            </a:extLst>
          </p:cNvPr>
          <p:cNvSpPr txBox="1">
            <a:spLocks/>
          </p:cNvSpPr>
          <p:nvPr/>
        </p:nvSpPr>
        <p:spPr>
          <a:xfrm>
            <a:off x="594363" y="771550"/>
            <a:ext cx="7848872" cy="896305"/>
          </a:xfrm>
          <a:prstGeom prst="rect">
            <a:avLst/>
          </a:prstGeom>
        </p:spPr>
        <p:txBody>
          <a:bodyPr vert="horz" lIns="91440" tIns="0" rIns="91440" bIns="0" rtlCol="0">
            <a:normAutofit/>
          </a:bodyPr>
          <a:lstStyle>
            <a:lvl1pPr marL="0" indent="0" algn="l" defTabSz="685800" rtl="0" eaLnBrk="1" latinLnBrk="0" hangingPunct="1">
              <a:lnSpc>
                <a:spcPct val="90000"/>
              </a:lnSpc>
              <a:spcBef>
                <a:spcPts val="0"/>
              </a:spcBef>
              <a:buFont typeface="Arial" panose="020B0604020202020204" pitchFamily="34" charset="0"/>
              <a:buNone/>
              <a:defRPr sz="1800" b="0" kern="1200" baseline="0">
                <a:solidFill>
                  <a:schemeClr val="tx1"/>
                </a:solidFill>
                <a:latin typeface="+mn-lt"/>
                <a:ea typeface="+mn-ea"/>
                <a:cs typeface="+mn-cs"/>
              </a:defRPr>
            </a:lvl1pPr>
            <a:lvl2pPr marL="457166" indent="0" algn="l" defTabSz="685800" rtl="0" eaLnBrk="1" latinLnBrk="0" hangingPunct="1">
              <a:lnSpc>
                <a:spcPct val="90000"/>
              </a:lnSpc>
              <a:spcBef>
                <a:spcPts val="375"/>
              </a:spcBef>
              <a:buFont typeface="Arial" panose="020B0604020202020204" pitchFamily="34" charset="0"/>
              <a:buNone/>
              <a:defRPr sz="2000" b="1" kern="1200">
                <a:solidFill>
                  <a:schemeClr val="tx1"/>
                </a:solidFill>
                <a:latin typeface="+mn-lt"/>
                <a:ea typeface="+mn-ea"/>
                <a:cs typeface="+mn-cs"/>
              </a:defRPr>
            </a:lvl2pPr>
            <a:lvl3pPr marL="914333" indent="0" algn="l" defTabSz="685800" rtl="0" eaLnBrk="1" latinLnBrk="0" hangingPunct="1">
              <a:lnSpc>
                <a:spcPct val="90000"/>
              </a:lnSpc>
              <a:spcBef>
                <a:spcPts val="375"/>
              </a:spcBef>
              <a:buFont typeface="Arial" panose="020B0604020202020204" pitchFamily="34" charset="0"/>
              <a:buNone/>
              <a:defRPr sz="1800" b="1" kern="1200">
                <a:solidFill>
                  <a:schemeClr val="tx1"/>
                </a:solidFill>
                <a:latin typeface="+mn-lt"/>
                <a:ea typeface="+mn-ea"/>
                <a:cs typeface="+mn-cs"/>
              </a:defRPr>
            </a:lvl3pPr>
            <a:lvl4pPr marL="1371498"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4pPr>
            <a:lvl5pPr marL="1828664"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5pPr>
            <a:lvl6pPr marL="2285829"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6pPr>
            <a:lvl7pPr marL="2742995"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7pPr>
            <a:lvl8pPr marL="3200160"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8pPr>
            <a:lvl9pPr marL="3657326" indent="0" algn="l" defTabSz="685800" rtl="0" eaLnBrk="1" latinLnBrk="0" hangingPunct="1">
              <a:lnSpc>
                <a:spcPct val="90000"/>
              </a:lnSpc>
              <a:spcBef>
                <a:spcPts val="375"/>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US" altLang="zh-CN" sz="1400" b="1" dirty="0">
                <a:latin typeface="Times New Roman" panose="02020603050405020304" pitchFamily="18" charset="0"/>
                <a:cs typeface="Times New Roman" panose="02020603050405020304" pitchFamily="18" charset="0"/>
              </a:rPr>
              <a:t>Codes in R:</a:t>
            </a: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hlinkClick r:id="rId4"/>
              </a:rPr>
              <a:t>https://github.com/XiaoxuanMa/Panel-Data-of-Individual-Wages-Analysis/blob/master/Panel%20Data%20Analysis%20Codes%20in%20R.ipynb</a:t>
            </a:r>
            <a:endParaRPr lang="en-US" altLang="zh-C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94845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8EA633-E6EF-410F-BEF0-AE12DE7630B0}"/>
              </a:ext>
            </a:extLst>
          </p:cNvPr>
          <p:cNvSpPr/>
          <p:nvPr/>
        </p:nvSpPr>
        <p:spPr>
          <a:xfrm>
            <a:off x="0" y="1923678"/>
            <a:ext cx="9150786" cy="1286239"/>
          </a:xfrm>
          <a:prstGeom prst="rect">
            <a:avLst/>
          </a:prstGeom>
          <a:solidFill>
            <a:schemeClr val="bg1">
              <a:lumMod val="75000"/>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79416"/>
            <a:endParaRPr lang="zh-CN" altLang="en-US" sz="1500">
              <a:solidFill>
                <a:srgbClr val="FFFFFF"/>
              </a:solidFill>
            </a:endParaRPr>
          </a:p>
        </p:txBody>
      </p:sp>
      <p:sp>
        <p:nvSpPr>
          <p:cNvPr id="6" name="Rectangle 9">
            <a:extLst>
              <a:ext uri="{FF2B5EF4-FFF2-40B4-BE49-F238E27FC236}">
                <a16:creationId xmlns:a16="http://schemas.microsoft.com/office/drawing/2014/main" id="{8052D3BC-2471-43CA-9C74-DC934B2F20DC}"/>
              </a:ext>
            </a:extLst>
          </p:cNvPr>
          <p:cNvSpPr/>
          <p:nvPr/>
        </p:nvSpPr>
        <p:spPr>
          <a:xfrm>
            <a:off x="1606296" y="2243631"/>
            <a:ext cx="5931408" cy="646331"/>
          </a:xfrm>
          <a:prstGeom prst="rect">
            <a:avLst/>
          </a:prstGeom>
        </p:spPr>
        <p:txBody>
          <a:bodyPr wrap="square">
            <a:spAutoFit/>
          </a:bodyPr>
          <a:lstStyle/>
          <a:p>
            <a:pPr algn="ctr" fontAlgn="base">
              <a:spcBef>
                <a:spcPct val="0"/>
              </a:spcBef>
              <a:spcAft>
                <a:spcPct val="0"/>
              </a:spcAft>
            </a:pPr>
            <a:r>
              <a:rPr lang="en-US" altLang="zh-CN" sz="3600" b="1" dirty="0">
                <a:solidFill>
                  <a:schemeClr val="bg1"/>
                </a:solidFill>
                <a:latin typeface="Times New Roman" panose="02020603050405020304" pitchFamily="18" charset="0"/>
                <a:ea typeface="微软雅黑" pitchFamily="34" charset="-122"/>
                <a:cs typeface="Times New Roman" panose="02020603050405020304" pitchFamily="18" charset="0"/>
              </a:rPr>
              <a:t>Thank you for reading!</a:t>
            </a:r>
            <a:endParaRPr lang="en-US" altLang="zh-CN" sz="3600" b="1" kern="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8BB665E-36DF-4996-BD42-B2C050EAD171}"/>
              </a:ext>
            </a:extLst>
          </p:cNvPr>
          <p:cNvSpPr>
            <a:spLocks noChangeArrowheads="1"/>
          </p:cNvSpPr>
          <p:nvPr/>
        </p:nvSpPr>
        <p:spPr bwMode="auto">
          <a:xfrm>
            <a:off x="251520" y="3867894"/>
            <a:ext cx="4536504" cy="948273"/>
          </a:xfrm>
          <a:prstGeom prst="rect">
            <a:avLst/>
          </a:prstGeom>
          <a:noFill/>
          <a:ln w="9525">
            <a:noFill/>
            <a:miter lim="800000"/>
            <a:headEnd/>
            <a:tailEnd/>
          </a:ln>
        </p:spPr>
        <p:txBody>
          <a:bodyPr wrap="square">
            <a:spAutoFit/>
          </a:bodyPr>
          <a:lstStyle/>
          <a:p>
            <a:pPr>
              <a:lnSpc>
                <a:spcPct val="130000"/>
              </a:lnSpc>
            </a:pPr>
            <a:r>
              <a:rPr lang="en-US" altLang="zh-CN" sz="1100" b="1" i="1" dirty="0">
                <a:solidFill>
                  <a:srgbClr val="FFFFFF"/>
                </a:solidFill>
                <a:latin typeface="Century Gothic"/>
                <a:ea typeface="微软雅黑" pitchFamily="34" charset="-122"/>
              </a:rPr>
              <a:t>Xiaoxuan Ma</a:t>
            </a:r>
          </a:p>
          <a:p>
            <a:pPr>
              <a:lnSpc>
                <a:spcPct val="130000"/>
              </a:lnSpc>
            </a:pPr>
            <a:r>
              <a:rPr lang="en-US" altLang="zh-CN" sz="1100" b="1" dirty="0">
                <a:solidFill>
                  <a:srgbClr val="FFFFFF"/>
                </a:solidFill>
                <a:latin typeface="Century Gothic"/>
                <a:ea typeface="微软雅黑" pitchFamily="34" charset="-122"/>
              </a:rPr>
              <a:t>Masters in Mathematical Finance </a:t>
            </a:r>
          </a:p>
          <a:p>
            <a:pPr>
              <a:lnSpc>
                <a:spcPct val="130000"/>
              </a:lnSpc>
            </a:pPr>
            <a:r>
              <a:rPr lang="en-US" altLang="zh-CN" sz="1100" b="1" dirty="0">
                <a:solidFill>
                  <a:srgbClr val="FFFFFF"/>
                </a:solidFill>
                <a:latin typeface="Century Gothic"/>
                <a:ea typeface="微软雅黑" pitchFamily="34" charset="-122"/>
              </a:rPr>
              <a:t>Boston University Questrom School of Business</a:t>
            </a:r>
          </a:p>
          <a:p>
            <a:pPr>
              <a:lnSpc>
                <a:spcPct val="130000"/>
              </a:lnSpc>
            </a:pPr>
            <a:r>
              <a:rPr lang="en-US" altLang="zh-CN" sz="1100" b="1" dirty="0">
                <a:solidFill>
                  <a:srgbClr val="FFFFFF"/>
                </a:solidFill>
                <a:latin typeface="Century Gothic"/>
                <a:ea typeface="微软雅黑" pitchFamily="34" charset="-122"/>
              </a:rPr>
              <a:t>mxx@bu.edu | www.linkedin.com/in/xxmbu</a:t>
            </a:r>
            <a:endParaRPr lang="zh-CN" altLang="en-US" sz="1100" b="1" dirty="0">
              <a:solidFill>
                <a:srgbClr val="FFFFFF"/>
              </a:solidFill>
              <a:latin typeface="Century Gothic"/>
              <a:ea typeface="微软雅黑" pitchFamily="34" charset="-122"/>
            </a:endParaRPr>
          </a:p>
        </p:txBody>
      </p:sp>
    </p:spTree>
    <p:extLst>
      <p:ext uri="{BB962C8B-B14F-4D97-AF65-F5344CB8AC3E}">
        <p14:creationId xmlns:p14="http://schemas.microsoft.com/office/powerpoint/2010/main" val="294953915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Overview</a:t>
            </a:r>
            <a:endParaRPr lang="zh-CN" altLang="en-US"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9" name="文本占位符 2">
            <a:extLst>
              <a:ext uri="{FF2B5EF4-FFF2-40B4-BE49-F238E27FC236}">
                <a16:creationId xmlns:a16="http://schemas.microsoft.com/office/drawing/2014/main" id="{2C6D54C6-ADB6-4677-92A5-4490C859E6CD}"/>
              </a:ext>
            </a:extLst>
          </p:cNvPr>
          <p:cNvSpPr>
            <a:spLocks noGrp="1"/>
          </p:cNvSpPr>
          <p:nvPr>
            <p:ph type="body" idx="13"/>
          </p:nvPr>
        </p:nvSpPr>
        <p:spPr>
          <a:xfrm>
            <a:off x="4564635" y="587871"/>
            <a:ext cx="4193662" cy="1496467"/>
          </a:xfrm>
        </p:spPr>
        <p:txBody>
          <a:bodyPr/>
          <a:lstStyle/>
          <a:p>
            <a:pPr>
              <a:lnSpc>
                <a:spcPct val="150000"/>
              </a:lnSpc>
            </a:pPr>
            <a:r>
              <a:rPr lang="en-US" altLang="zh-CN" sz="1600" b="1" dirty="0">
                <a:latin typeface="Times New Roman" panose="02020603050405020304" pitchFamily="18" charset="0"/>
                <a:cs typeface="Times New Roman" panose="02020603050405020304" pitchFamily="18" charset="0"/>
              </a:rPr>
              <a:t>Panel data characteristics</a:t>
            </a: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A panel of 595 individuals from 1976 to 1982,</a:t>
            </a:r>
          </a:p>
          <a:p>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they have both </a:t>
            </a:r>
            <a:r>
              <a:rPr lang="en-US" altLang="zh-CN" sz="1200" b="1" dirty="0">
                <a:latin typeface="Times New Roman" panose="02020603050405020304" pitchFamily="18" charset="0"/>
                <a:cs typeface="Times New Roman" panose="02020603050405020304" pitchFamily="18" charset="0"/>
              </a:rPr>
              <a:t>cross-sectional</a:t>
            </a:r>
            <a:r>
              <a:rPr lang="en-US" altLang="zh-CN" sz="1200" dirty="0">
                <a:latin typeface="Times New Roman" panose="02020603050405020304" pitchFamily="18" charset="0"/>
                <a:cs typeface="Times New Roman" panose="02020603050405020304" pitchFamily="18" charset="0"/>
              </a:rPr>
              <a:t> and </a:t>
            </a:r>
            <a:r>
              <a:rPr lang="en-US" altLang="zh-CN" sz="1200" b="1" dirty="0">
                <a:latin typeface="Times New Roman" panose="02020603050405020304" pitchFamily="18" charset="0"/>
                <a:cs typeface="Times New Roman" panose="02020603050405020304" pitchFamily="18" charset="0"/>
              </a:rPr>
              <a:t>time-series</a:t>
            </a:r>
            <a:r>
              <a:rPr lang="en-US" altLang="zh-CN" sz="1200" dirty="0">
                <a:latin typeface="Times New Roman" panose="02020603050405020304" pitchFamily="18" charset="0"/>
                <a:cs typeface="Times New Roman" panose="02020603050405020304" pitchFamily="18" charset="0"/>
              </a:rPr>
              <a:t> dimensions.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The data includes </a:t>
            </a:r>
            <a:r>
              <a:rPr lang="en-US" altLang="zh-CN" sz="1200" b="1" dirty="0">
                <a:latin typeface="Times New Roman" panose="02020603050405020304" pitchFamily="18" charset="0"/>
                <a:cs typeface="Times New Roman" panose="02020603050405020304" pitchFamily="18" charset="0"/>
              </a:rPr>
              <a:t>logarithm of wages</a:t>
            </a:r>
            <a:r>
              <a:rPr lang="en-US" altLang="zh-CN" sz="1200" dirty="0">
                <a:latin typeface="Times New Roman" panose="02020603050405020304" pitchFamily="18" charset="0"/>
                <a:cs typeface="Times New Roman" panose="02020603050405020304" pitchFamily="18" charset="0"/>
              </a:rPr>
              <a:t>, other 3 </a:t>
            </a:r>
            <a:r>
              <a:rPr lang="en-US" altLang="zh-CN" sz="1200" b="1" dirty="0">
                <a:latin typeface="Times New Roman" panose="02020603050405020304" pitchFamily="18" charset="0"/>
                <a:cs typeface="Times New Roman" panose="02020603050405020304" pitchFamily="18" charset="0"/>
              </a:rPr>
              <a:t>continuous variables</a:t>
            </a:r>
            <a:r>
              <a:rPr lang="en-US" altLang="zh-CN" sz="1200" dirty="0">
                <a:latin typeface="Times New Roman" panose="02020603050405020304" pitchFamily="18" charset="0"/>
                <a:cs typeface="Times New Roman" panose="02020603050405020304" pitchFamily="18" charset="0"/>
              </a:rPr>
              <a:t> and 8 </a:t>
            </a:r>
            <a:r>
              <a:rPr lang="en-US" altLang="zh-CN" sz="1200" b="1" dirty="0">
                <a:latin typeface="Times New Roman" panose="02020603050405020304" pitchFamily="18" charset="0"/>
                <a:cs typeface="Times New Roman" panose="02020603050405020304" pitchFamily="18" charset="0"/>
              </a:rPr>
              <a:t>categorical variables</a:t>
            </a:r>
            <a:r>
              <a:rPr lang="en-US" altLang="zh-CN" sz="1200" dirty="0">
                <a:latin typeface="Times New Roman" panose="02020603050405020304" pitchFamily="18" charset="0"/>
                <a:cs typeface="Times New Roman" panose="02020603050405020304" pitchFamily="18" charset="0"/>
              </a:rPr>
              <a:t>.</a:t>
            </a:r>
            <a:endParaRPr lang="en-US" altLang="zh-CN" sz="1200" b="1"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Panel data are </a:t>
            </a:r>
            <a:r>
              <a:rPr lang="en-US" altLang="zh-CN" sz="1200" b="1" dirty="0">
                <a:latin typeface="Times New Roman" panose="02020603050405020304" pitchFamily="18" charset="0"/>
                <a:cs typeface="Times New Roman" panose="02020603050405020304" pitchFamily="18" charset="0"/>
              </a:rPr>
              <a:t>balanced</a:t>
            </a:r>
            <a:r>
              <a:rPr lang="en-US" altLang="zh-CN" sz="1200" dirty="0">
                <a:latin typeface="Times New Roman" panose="02020603050405020304" pitchFamily="18" charset="0"/>
                <a:cs typeface="Times New Roman" panose="02020603050405020304" pitchFamily="18" charset="0"/>
              </a:rPr>
              <a:t>, which means all individuals are observed in all time periods.</a:t>
            </a:r>
            <a:endParaRPr lang="zh-CN" altLang="en-US" sz="3200" dirty="0"/>
          </a:p>
        </p:txBody>
      </p:sp>
      <p:pic>
        <p:nvPicPr>
          <p:cNvPr id="2" name="图片 1">
            <a:extLst>
              <a:ext uri="{FF2B5EF4-FFF2-40B4-BE49-F238E27FC236}">
                <a16:creationId xmlns:a16="http://schemas.microsoft.com/office/drawing/2014/main" id="{188BCE79-EEFB-430D-8BE5-75CAE1A4D275}"/>
              </a:ext>
            </a:extLst>
          </p:cNvPr>
          <p:cNvPicPr>
            <a:picLocks noChangeAspect="1"/>
          </p:cNvPicPr>
          <p:nvPr/>
        </p:nvPicPr>
        <p:blipFill>
          <a:blip r:embed="rId3"/>
          <a:stretch>
            <a:fillRect/>
          </a:stretch>
        </p:blipFill>
        <p:spPr>
          <a:xfrm>
            <a:off x="567028" y="739929"/>
            <a:ext cx="3894246" cy="1323593"/>
          </a:xfrm>
          <a:prstGeom prst="rect">
            <a:avLst/>
          </a:prstGeom>
        </p:spPr>
      </p:pic>
      <p:sp>
        <p:nvSpPr>
          <p:cNvPr id="14" name="矩形: 圆角 13">
            <a:extLst>
              <a:ext uri="{FF2B5EF4-FFF2-40B4-BE49-F238E27FC236}">
                <a16:creationId xmlns:a16="http://schemas.microsoft.com/office/drawing/2014/main" id="{25242F0D-A122-4757-805F-D7F401F8FF17}"/>
              </a:ext>
            </a:extLst>
          </p:cNvPr>
          <p:cNvSpPr/>
          <p:nvPr/>
        </p:nvSpPr>
        <p:spPr>
          <a:xfrm>
            <a:off x="1043608" y="2347061"/>
            <a:ext cx="7089872" cy="2256910"/>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1331640" y="2347061"/>
            <a:ext cx="6513808" cy="1496467"/>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Due to the limited time provided, I will </a:t>
            </a:r>
            <a:r>
              <a:rPr lang="en-US" altLang="zh-CN" sz="1400" b="1" dirty="0">
                <a:latin typeface="Times New Roman" panose="02020603050405020304" pitchFamily="18" charset="0"/>
                <a:cs typeface="Times New Roman" panose="02020603050405020304" pitchFamily="18" charset="0"/>
              </a:rPr>
              <a:t>focus on the following questions</a:t>
            </a:r>
            <a:r>
              <a:rPr lang="en-US" altLang="zh-CN" sz="14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1) Highlight three </a:t>
            </a:r>
            <a:r>
              <a:rPr lang="en-US" altLang="zh-CN" sz="1400" b="1" dirty="0">
                <a:latin typeface="Times New Roman" panose="02020603050405020304" pitchFamily="18" charset="0"/>
                <a:cs typeface="Times New Roman" panose="02020603050405020304" pitchFamily="18" charset="0"/>
              </a:rPr>
              <a:t>descriptive facts </a:t>
            </a:r>
            <a:r>
              <a:rPr lang="en-US" altLang="zh-CN" sz="1400" dirty="0">
                <a:latin typeface="Times New Roman" panose="02020603050405020304" pitchFamily="18" charset="0"/>
                <a:cs typeface="Times New Roman" panose="02020603050405020304" pitchFamily="18" charset="0"/>
              </a:rPr>
              <a:t>from the data with supporting analysis and graphs.</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2) Pick a continuous variable of interest, what is the </a:t>
            </a:r>
            <a:r>
              <a:rPr lang="en-US" altLang="zh-CN" sz="1400" b="1" dirty="0">
                <a:latin typeface="Times New Roman" panose="02020603050405020304" pitchFamily="18" charset="0"/>
                <a:cs typeface="Times New Roman" panose="02020603050405020304" pitchFamily="18" charset="0"/>
              </a:rPr>
              <a:t>distribution</a:t>
            </a:r>
            <a:r>
              <a:rPr lang="en-US" altLang="zh-CN" sz="1400" dirty="0">
                <a:latin typeface="Times New Roman" panose="02020603050405020304" pitchFamily="18" charset="0"/>
                <a:cs typeface="Times New Roman" panose="02020603050405020304" pitchFamily="18" charset="0"/>
              </a:rPr>
              <a:t> of this variable?</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3) Continuing from above, how would </a:t>
            </a:r>
            <a:r>
              <a:rPr lang="en-US" altLang="zh-CN" sz="1400" b="1" dirty="0">
                <a:latin typeface="Times New Roman" panose="02020603050405020304" pitchFamily="18" charset="0"/>
                <a:cs typeface="Times New Roman" panose="02020603050405020304" pitchFamily="18" charset="0"/>
              </a:rPr>
              <a:t>you examine and clean outlier</a:t>
            </a:r>
            <a:r>
              <a:rPr lang="en-US" altLang="zh-CN" sz="14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5) </a:t>
            </a:r>
            <a:r>
              <a:rPr lang="en-US" altLang="zh-CN" sz="1400" b="1" dirty="0">
                <a:latin typeface="Times New Roman" panose="02020603050405020304" pitchFamily="18" charset="0"/>
                <a:cs typeface="Times New Roman" panose="02020603050405020304" pitchFamily="18" charset="0"/>
              </a:rPr>
              <a:t>Build a model</a:t>
            </a:r>
            <a:r>
              <a:rPr lang="en-US" altLang="zh-CN" sz="1400" dirty="0">
                <a:latin typeface="Times New Roman" panose="02020603050405020304" pitchFamily="18" charset="0"/>
                <a:cs typeface="Times New Roman" panose="02020603050405020304" pitchFamily="18" charset="0"/>
              </a:rPr>
              <a:t> from data, share with us the insights and results.</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Also, I'll briefly talk about my thoughts about some other questions.</a:t>
            </a:r>
            <a:endParaRPr lang="zh-CN" altLang="en-US" sz="3600" dirty="0"/>
          </a:p>
        </p:txBody>
      </p:sp>
    </p:spTree>
    <p:extLst>
      <p:ext uri="{BB962C8B-B14F-4D97-AF65-F5344CB8AC3E}">
        <p14:creationId xmlns:p14="http://schemas.microsoft.com/office/powerpoint/2010/main" val="223551344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Descriptive Facts: Means and Variations of Variables </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9" name="文本占位符 2">
            <a:extLst>
              <a:ext uri="{FF2B5EF4-FFF2-40B4-BE49-F238E27FC236}">
                <a16:creationId xmlns:a16="http://schemas.microsoft.com/office/drawing/2014/main" id="{2C6D54C6-ADB6-4677-92A5-4490C859E6CD}"/>
              </a:ext>
            </a:extLst>
          </p:cNvPr>
          <p:cNvSpPr>
            <a:spLocks noGrp="1"/>
          </p:cNvSpPr>
          <p:nvPr>
            <p:ph type="body" idx="13"/>
          </p:nvPr>
        </p:nvSpPr>
        <p:spPr>
          <a:xfrm>
            <a:off x="4572000" y="633281"/>
            <a:ext cx="4327845" cy="1496467"/>
          </a:xfrm>
        </p:spPr>
        <p:txBody>
          <a:bodyPr/>
          <a:lstStyle/>
          <a:p>
            <a:pPr>
              <a:lnSpc>
                <a:spcPct val="150000"/>
              </a:lnSpc>
            </a:pPr>
            <a:r>
              <a:rPr lang="en-US" altLang="zh-CN" sz="1600" b="1" dirty="0">
                <a:latin typeface="Times New Roman" panose="02020603050405020304" pitchFamily="18" charset="0"/>
                <a:cs typeface="Times New Roman" panose="02020603050405020304" pitchFamily="18" charset="0"/>
              </a:rPr>
              <a:t>For panel data, there are 3 kinds of variations:</a:t>
            </a:r>
          </a:p>
          <a:p>
            <a:pPr>
              <a:lnSpc>
                <a:spcPct val="150000"/>
              </a:lnSpc>
            </a:pP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Overall variation</a:t>
            </a:r>
            <a:r>
              <a:rPr lang="en-US" altLang="zh-CN" sz="1200" dirty="0">
                <a:latin typeface="Times New Roman" panose="02020603050405020304" pitchFamily="18" charset="0"/>
                <a:cs typeface="Times New Roman" panose="02020603050405020304" pitchFamily="18" charset="0"/>
              </a:rPr>
              <a:t>: variation over time and individuals.  </a:t>
            </a:r>
          </a:p>
          <a:p>
            <a:pPr marL="171450" indent="-171450">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Between variation</a:t>
            </a:r>
            <a:r>
              <a:rPr lang="en-US" altLang="zh-CN" sz="1200" dirty="0">
                <a:latin typeface="Times New Roman" panose="02020603050405020304" pitchFamily="18" charset="0"/>
                <a:cs typeface="Times New Roman" panose="02020603050405020304" pitchFamily="18" charset="0"/>
              </a:rPr>
              <a:t>: variation between individuals.  </a:t>
            </a:r>
          </a:p>
          <a:p>
            <a:pPr marL="171450" indent="-171450">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Within variation</a:t>
            </a:r>
            <a:r>
              <a:rPr lang="en-US" altLang="zh-CN" sz="1200" dirty="0">
                <a:latin typeface="Times New Roman" panose="02020603050405020304" pitchFamily="18" charset="0"/>
                <a:cs typeface="Times New Roman" panose="02020603050405020304" pitchFamily="18" charset="0"/>
              </a:rPr>
              <a:t>: variation within individuals over time.</a:t>
            </a:r>
            <a:endParaRPr lang="zh-CN" altLang="en-US" sz="3200" dirty="0"/>
          </a:p>
        </p:txBody>
      </p:sp>
      <p:sp>
        <p:nvSpPr>
          <p:cNvPr id="14" name="矩形: 圆角 13">
            <a:extLst>
              <a:ext uri="{FF2B5EF4-FFF2-40B4-BE49-F238E27FC236}">
                <a16:creationId xmlns:a16="http://schemas.microsoft.com/office/drawing/2014/main" id="{25242F0D-A122-4757-805F-D7F401F8FF17}"/>
              </a:ext>
            </a:extLst>
          </p:cNvPr>
          <p:cNvSpPr/>
          <p:nvPr/>
        </p:nvSpPr>
        <p:spPr>
          <a:xfrm>
            <a:off x="1043608" y="2030574"/>
            <a:ext cx="7344816" cy="2773423"/>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1226544" y="2098692"/>
            <a:ext cx="6978944" cy="2456937"/>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We need to characterize the variables from two dimensions: </a:t>
            </a:r>
            <a:r>
              <a:rPr lang="en-US" altLang="zh-CN" sz="1400" b="1" dirty="0">
                <a:latin typeface="Times New Roman" panose="02020603050405020304" pitchFamily="18" charset="0"/>
                <a:cs typeface="Times New Roman" panose="02020603050405020304" pitchFamily="18" charset="0"/>
              </a:rPr>
              <a:t>cross-sectional and time-series. </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a:t>
            </a:r>
            <a:r>
              <a:rPr lang="zh-CN" altLang="en-US" sz="1400"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log</a:t>
            </a:r>
            <a:r>
              <a:rPr lang="zh-CN" altLang="en-US"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wage</a:t>
            </a:r>
            <a:r>
              <a:rPr lang="zh-CN" altLang="en-US"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the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dependent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variable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for the further research, it has more between variation than within variation, which means the variation between different persons is larger than the variation of a person over time.</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the </a:t>
            </a:r>
            <a:r>
              <a:rPr lang="en-US" altLang="zh-CN" sz="1400" b="1" dirty="0">
                <a:latin typeface="Times New Roman" panose="02020603050405020304" pitchFamily="18" charset="0"/>
                <a:cs typeface="Times New Roman" panose="02020603050405020304" pitchFamily="18" charset="0"/>
              </a:rPr>
              <a:t>experience</a:t>
            </a:r>
            <a:r>
              <a:rPr lang="en-US" altLang="zh-CN" sz="1400" dirty="0">
                <a:latin typeface="Times New Roman" panose="02020603050405020304" pitchFamily="18" charset="0"/>
                <a:cs typeface="Times New Roman" panose="02020603050405020304" pitchFamily="18" charset="0"/>
              </a:rPr>
              <a:t>, the within variation is almost deterministic, because next year people will get one more year of experience, and the between variation is much larger. </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the </a:t>
            </a:r>
            <a:r>
              <a:rPr lang="en-US" altLang="zh-CN" sz="1400" b="1" dirty="0">
                <a:latin typeface="Times New Roman" panose="02020603050405020304" pitchFamily="18" charset="0"/>
                <a:cs typeface="Times New Roman" panose="02020603050405020304" pitchFamily="18" charset="0"/>
              </a:rPr>
              <a:t>weeks worked</a:t>
            </a:r>
            <a:r>
              <a:rPr lang="en-US" altLang="zh-CN" sz="1400" dirty="0">
                <a:latin typeface="Times New Roman" panose="02020603050405020304" pitchFamily="18" charset="0"/>
                <a:cs typeface="Times New Roman" panose="02020603050405020304" pitchFamily="18" charset="0"/>
              </a:rPr>
              <a:t>, the standard deviation is almost equally split. </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education</a:t>
            </a:r>
            <a:r>
              <a:rPr lang="en-US" altLang="zh-CN" sz="1400" dirty="0">
                <a:latin typeface="Times New Roman" panose="02020603050405020304" pitchFamily="18" charset="0"/>
                <a:cs typeface="Times New Roman" panose="02020603050405020304" pitchFamily="18" charset="0"/>
              </a:rPr>
              <a:t> variable has zero within variation, so it’s time-invariant. That is to say, the education for a person doesn’t change over time. </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zh-CN" altLang="en-US" sz="3600" dirty="0"/>
          </a:p>
        </p:txBody>
      </p:sp>
      <p:graphicFrame>
        <p:nvGraphicFramePr>
          <p:cNvPr id="2" name="表格 1">
            <a:extLst>
              <a:ext uri="{FF2B5EF4-FFF2-40B4-BE49-F238E27FC236}">
                <a16:creationId xmlns:a16="http://schemas.microsoft.com/office/drawing/2014/main" id="{49391793-F81F-4803-974D-8AC73A73C7F5}"/>
              </a:ext>
            </a:extLst>
          </p:cNvPr>
          <p:cNvGraphicFramePr>
            <a:graphicFrameLocks noGrp="1"/>
          </p:cNvGraphicFramePr>
          <p:nvPr>
            <p:extLst>
              <p:ext uri="{D42A27DB-BD31-4B8C-83A1-F6EECF244321}">
                <p14:modId xmlns:p14="http://schemas.microsoft.com/office/powerpoint/2010/main" val="2499209534"/>
              </p:ext>
            </p:extLst>
          </p:nvPr>
        </p:nvGraphicFramePr>
        <p:xfrm>
          <a:off x="467543" y="734975"/>
          <a:ext cx="4104457" cy="1059180"/>
        </p:xfrm>
        <a:graphic>
          <a:graphicData uri="http://schemas.openxmlformats.org/drawingml/2006/table">
            <a:tbl>
              <a:tblPr/>
              <a:tblGrid>
                <a:gridCol w="655547">
                  <a:extLst>
                    <a:ext uri="{9D8B030D-6E8A-4147-A177-3AD203B41FA5}">
                      <a16:colId xmlns:a16="http://schemas.microsoft.com/office/drawing/2014/main" val="3534107289"/>
                    </a:ext>
                  </a:extLst>
                </a:gridCol>
                <a:gridCol w="856621">
                  <a:extLst>
                    <a:ext uri="{9D8B030D-6E8A-4147-A177-3AD203B41FA5}">
                      <a16:colId xmlns:a16="http://schemas.microsoft.com/office/drawing/2014/main" val="3170028153"/>
                    </a:ext>
                  </a:extLst>
                </a:gridCol>
                <a:gridCol w="936104">
                  <a:extLst>
                    <a:ext uri="{9D8B030D-6E8A-4147-A177-3AD203B41FA5}">
                      <a16:colId xmlns:a16="http://schemas.microsoft.com/office/drawing/2014/main" val="239091996"/>
                    </a:ext>
                  </a:extLst>
                </a:gridCol>
                <a:gridCol w="864096">
                  <a:extLst>
                    <a:ext uri="{9D8B030D-6E8A-4147-A177-3AD203B41FA5}">
                      <a16:colId xmlns:a16="http://schemas.microsoft.com/office/drawing/2014/main" val="2257452091"/>
                    </a:ext>
                  </a:extLst>
                </a:gridCol>
                <a:gridCol w="792089">
                  <a:extLst>
                    <a:ext uri="{9D8B030D-6E8A-4147-A177-3AD203B41FA5}">
                      <a16:colId xmlns:a16="http://schemas.microsoft.com/office/drawing/2014/main" val="317725259"/>
                    </a:ext>
                  </a:extLst>
                </a:gridCol>
              </a:tblGrid>
              <a:tr h="17653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Standard Deviation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43942464"/>
                  </a:ext>
                </a:extLst>
              </a:tr>
              <a:tr h="17653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Means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Overall</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Between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Within</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644194903"/>
                  </a:ext>
                </a:extLst>
              </a:tr>
              <a:tr h="17653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exp</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19.85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10.79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1.98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185620621"/>
                  </a:ext>
                </a:extLst>
              </a:tr>
              <a:tr h="17653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wks</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46.81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3.28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3.94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818493657"/>
                  </a:ext>
                </a:extLst>
              </a:tr>
              <a:tr h="17653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ed</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2.79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943017559"/>
                  </a:ext>
                </a:extLst>
              </a:tr>
              <a:tr h="176530">
                <a:tc>
                  <a:txBody>
                    <a:bodyPr/>
                    <a:lstStyle/>
                    <a:p>
                      <a:pPr algn="ctr" fontAlgn="ctr"/>
                      <a:r>
                        <a:rPr lang="en-US" sz="1100" b="1" i="0" u="none" strike="noStrike">
                          <a:solidFill>
                            <a:srgbClr val="000000"/>
                          </a:solidFill>
                          <a:effectLst/>
                          <a:latin typeface="等线" panose="02010600030101010101" pitchFamily="2" charset="-122"/>
                          <a:ea typeface="等线" panose="02010600030101010101" pitchFamily="2" charset="-122"/>
                        </a:rPr>
                        <a:t>lwage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0.46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altLang="zh-CN" sz="1100" b="1" i="0" u="none" strike="noStrike">
                          <a:solidFill>
                            <a:srgbClr val="000000"/>
                          </a:solidFill>
                          <a:effectLst/>
                          <a:latin typeface="等线" panose="02010600030101010101" pitchFamily="2" charset="-122"/>
                          <a:ea typeface="等线" panose="02010600030101010101" pitchFamily="2" charset="-122"/>
                        </a:rPr>
                        <a:t>0.39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altLang="zh-CN" sz="1100" b="1" i="0" u="none" strike="noStrike" dirty="0">
                          <a:solidFill>
                            <a:srgbClr val="000000"/>
                          </a:solidFill>
                          <a:effectLst/>
                          <a:latin typeface="等线" panose="02010600030101010101" pitchFamily="2" charset="-122"/>
                          <a:ea typeface="等线" panose="02010600030101010101" pitchFamily="2" charset="-122"/>
                        </a:rPr>
                        <a:t>0.24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3235854371"/>
                  </a:ext>
                </a:extLst>
              </a:tr>
            </a:tbl>
          </a:graphicData>
        </a:graphic>
      </p:graphicFrame>
    </p:spTree>
    <p:extLst>
      <p:ext uri="{BB962C8B-B14F-4D97-AF65-F5344CB8AC3E}">
        <p14:creationId xmlns:p14="http://schemas.microsoft.com/office/powerpoint/2010/main" val="240053763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文本占位符 7"/>
          <p:cNvSpPr txBox="1">
            <a:spLocks/>
          </p:cNvSpPr>
          <p:nvPr/>
        </p:nvSpPr>
        <p:spPr>
          <a:xfrm>
            <a:off x="489267" y="4767035"/>
            <a:ext cx="8165465" cy="274320"/>
          </a:xfrm>
          <a:prstGeom prst="rect">
            <a:avLst/>
          </a:prstGeom>
        </p:spPr>
        <p:txBody>
          <a:bodyPr lIns="68580" tIns="34290" rIns="68580" bIns="34290"/>
          <a:lstStyle>
            <a:lvl1pPr marL="0" indent="0" algn="l" defTabSz="791072" rtl="0" eaLnBrk="1" latinLnBrk="0" hangingPunct="1">
              <a:spcBef>
                <a:spcPct val="20000"/>
              </a:spcBef>
              <a:buFont typeface="Arial" pitchFamily="34" charset="0"/>
              <a:buNone/>
              <a:defRPr sz="1400" b="1" kern="1200">
                <a:solidFill>
                  <a:schemeClr val="tx1">
                    <a:lumMod val="85000"/>
                    <a:lumOff val="15000"/>
                  </a:schemeClr>
                </a:solidFill>
                <a:latin typeface="+mn-lt"/>
                <a:ea typeface="+mn-ea"/>
                <a:cs typeface="+mn-cs"/>
              </a:defRPr>
            </a:lvl1pPr>
            <a:lvl2pPr marL="0" indent="0" algn="l" defTabSz="791072" rtl="0" eaLnBrk="1" latinLnBrk="0" hangingPunct="1">
              <a:spcBef>
                <a:spcPct val="20000"/>
              </a:spcBef>
              <a:buFont typeface="Arial" pitchFamily="34" charset="0"/>
              <a:buNone/>
              <a:defRPr sz="1400" kern="1200">
                <a:solidFill>
                  <a:schemeClr val="tx1">
                    <a:lumMod val="85000"/>
                    <a:lumOff val="15000"/>
                  </a:schemeClr>
                </a:solidFill>
                <a:latin typeface="+mn-lt"/>
                <a:ea typeface="+mn-ea"/>
                <a:cs typeface="+mn-cs"/>
              </a:defRPr>
            </a:lvl2pPr>
            <a:lvl3pPr marL="218370" indent="-218370" algn="l" defTabSz="791072" rtl="0" eaLnBrk="1" latinLnBrk="0" hangingPunct="1">
              <a:spcBef>
                <a:spcPct val="20000"/>
              </a:spcBef>
              <a:buFont typeface="Wingdings" pitchFamily="2" charset="2"/>
              <a:buChar char=""/>
              <a:defRPr sz="1400" kern="1200">
                <a:solidFill>
                  <a:schemeClr val="tx1">
                    <a:lumMod val="85000"/>
                    <a:lumOff val="15000"/>
                  </a:schemeClr>
                </a:solidFill>
                <a:latin typeface="+mn-lt"/>
                <a:ea typeface="+mn-ea"/>
                <a:cs typeface="+mn-cs"/>
              </a:defRPr>
            </a:lvl3pPr>
            <a:lvl4pPr marL="439485" indent="-221116"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4pPr>
            <a:lvl5pPr marL="657853" indent="-218370"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5pPr>
            <a:lvl6pPr marL="2175447"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7098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6518"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6205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altLang="zh-CN" sz="900" b="0" dirty="0">
                <a:latin typeface="微软雅黑" pitchFamily="34" charset="-122"/>
                <a:ea typeface="微软雅黑" pitchFamily="34" charset="-122"/>
              </a:rPr>
              <a:t>Notes</a:t>
            </a:r>
            <a:r>
              <a:rPr lang="zh-CN" altLang="en-US" sz="900" b="0" dirty="0">
                <a:latin typeface="微软雅黑" pitchFamily="34" charset="-122"/>
                <a:ea typeface="微软雅黑" pitchFamily="34" charset="-122"/>
              </a:rPr>
              <a:t>：</a:t>
            </a:r>
            <a:r>
              <a:rPr lang="en-US" altLang="zh-CN" sz="900" b="0" kern="0" dirty="0">
                <a:solidFill>
                  <a:schemeClr val="bg1">
                    <a:lumMod val="50000"/>
                  </a:schemeClr>
                </a:solidFill>
                <a:latin typeface="微软雅黑" pitchFamily="34" charset="-122"/>
                <a:ea typeface="微软雅黑" pitchFamily="34" charset="-122"/>
              </a:rPr>
              <a:t>The similar analysis can also apply to other attributes. For example, wage trends of the blue-collar vs nonblue-collar.  </a:t>
            </a:r>
            <a:endParaRPr lang="zh-CN" altLang="en-US" sz="900" b="0" dirty="0">
              <a:latin typeface="微软雅黑" pitchFamily="34" charset="-122"/>
              <a:ea typeface="微软雅黑" pitchFamily="34" charset="-122"/>
            </a:endParaRPr>
          </a:p>
        </p:txBody>
      </p:sp>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Descriptive Facts: Wage Trends of Males and Females </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14" name="矩形: 圆角 13">
            <a:extLst>
              <a:ext uri="{FF2B5EF4-FFF2-40B4-BE49-F238E27FC236}">
                <a16:creationId xmlns:a16="http://schemas.microsoft.com/office/drawing/2014/main" id="{25242F0D-A122-4757-805F-D7F401F8FF17}"/>
              </a:ext>
            </a:extLst>
          </p:cNvPr>
          <p:cNvSpPr/>
          <p:nvPr/>
        </p:nvSpPr>
        <p:spPr>
          <a:xfrm>
            <a:off x="4499991" y="1059581"/>
            <a:ext cx="4003667" cy="3168351"/>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4663946" y="1150061"/>
            <a:ext cx="3637689" cy="3315510"/>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From the left graph, we can find the average log wages of both males and females </a:t>
            </a:r>
            <a:r>
              <a:rPr lang="en-US" altLang="zh-CN" sz="1400" b="1" dirty="0">
                <a:latin typeface="Times New Roman" panose="02020603050405020304" pitchFamily="18" charset="0"/>
                <a:cs typeface="Times New Roman" panose="02020603050405020304" pitchFamily="18" charset="0"/>
              </a:rPr>
              <a:t>keep increasing</a:t>
            </a:r>
            <a:r>
              <a:rPr lang="en-US" altLang="zh-CN" sz="1400" dirty="0">
                <a:latin typeface="Times New Roman" panose="02020603050405020304" pitchFamily="18" charset="0"/>
                <a:cs typeface="Times New Roman" panose="02020603050405020304" pitchFamily="18" charset="0"/>
              </a:rPr>
              <a:t> during the seven years.</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trends are close to two straight lines with similar slopes, which means the </a:t>
            </a:r>
            <a:r>
              <a:rPr lang="en-US" altLang="zh-CN" sz="1400" b="1" dirty="0">
                <a:latin typeface="Times New Roman" panose="02020603050405020304" pitchFamily="18" charset="0"/>
                <a:cs typeface="Times New Roman" panose="02020603050405020304" pitchFamily="18" charset="0"/>
              </a:rPr>
              <a:t>growth rates </a:t>
            </a:r>
            <a:r>
              <a:rPr lang="en-US" altLang="zh-CN" sz="1400" dirty="0">
                <a:latin typeface="Times New Roman" panose="02020603050405020304" pitchFamily="18" charset="0"/>
                <a:cs typeface="Times New Roman" panose="02020603050405020304" pitchFamily="18" charset="0"/>
              </a:rPr>
              <a:t>are </a:t>
            </a:r>
            <a:r>
              <a:rPr lang="en-US" altLang="zh-CN" sz="1400" b="1" dirty="0">
                <a:latin typeface="Times New Roman" panose="02020603050405020304" pitchFamily="18" charset="0"/>
                <a:cs typeface="Times New Roman" panose="02020603050405020304" pitchFamily="18" charset="0"/>
              </a:rPr>
              <a:t>stationary</a:t>
            </a:r>
            <a:r>
              <a:rPr lang="en-US" altLang="zh-CN" sz="1400" dirty="0">
                <a:latin typeface="Times New Roman" panose="02020603050405020304" pitchFamily="18" charset="0"/>
                <a:cs typeface="Times New Roman" panose="02020603050405020304" pitchFamily="18" charset="0"/>
              </a:rPr>
              <a:t> over time, and are </a:t>
            </a:r>
            <a:r>
              <a:rPr lang="en-US" altLang="zh-CN" sz="1400" b="1" dirty="0">
                <a:latin typeface="Times New Roman" panose="02020603050405020304" pitchFamily="18" charset="0"/>
                <a:cs typeface="Times New Roman" panose="02020603050405020304" pitchFamily="18" charset="0"/>
              </a:rPr>
              <a:t>close</a:t>
            </a:r>
            <a:r>
              <a:rPr lang="en-US" altLang="zh-CN" sz="1400" dirty="0">
                <a:latin typeface="Times New Roman" panose="02020603050405020304" pitchFamily="18" charset="0"/>
                <a:cs typeface="Times New Roman" panose="02020603050405020304" pitchFamily="18" charset="0"/>
              </a:rPr>
              <a:t> for males and females.</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Males’ average log wages are </a:t>
            </a:r>
            <a:r>
              <a:rPr lang="en-US" altLang="zh-CN" sz="1400" b="1" dirty="0">
                <a:latin typeface="Times New Roman" panose="02020603050405020304" pitchFamily="18" charset="0"/>
                <a:cs typeface="Times New Roman" panose="02020603050405020304" pitchFamily="18" charset="0"/>
              </a:rPr>
              <a:t>always higher </a:t>
            </a:r>
            <a:r>
              <a:rPr lang="en-US" altLang="zh-CN" sz="1400" dirty="0">
                <a:latin typeface="Times New Roman" panose="02020603050405020304" pitchFamily="18" charset="0"/>
                <a:cs typeface="Times New Roman" panose="02020603050405020304" pitchFamily="18" charset="0"/>
              </a:rPr>
              <a:t>than females’ during the seven years. And the difference doesn’t change much.</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endParaRPr lang="zh-CN" altLang="en-US" sz="3600" dirty="0"/>
          </a:p>
        </p:txBody>
      </p:sp>
      <p:pic>
        <p:nvPicPr>
          <p:cNvPr id="3" name="图片 2" descr="地图的截图&#10;&#10;描述已自动生成">
            <a:extLst>
              <a:ext uri="{FF2B5EF4-FFF2-40B4-BE49-F238E27FC236}">
                <a16:creationId xmlns:a16="http://schemas.microsoft.com/office/drawing/2014/main" id="{14ACB9D2-AC1C-406D-8D80-29740CFAABB5}"/>
              </a:ext>
            </a:extLst>
          </p:cNvPr>
          <p:cNvPicPr>
            <a:picLocks noChangeAspect="1"/>
          </p:cNvPicPr>
          <p:nvPr/>
        </p:nvPicPr>
        <p:blipFill>
          <a:blip r:embed="rId3"/>
          <a:stretch>
            <a:fillRect/>
          </a:stretch>
        </p:blipFill>
        <p:spPr>
          <a:xfrm>
            <a:off x="461608" y="699542"/>
            <a:ext cx="4003667" cy="4003667"/>
          </a:xfrm>
          <a:prstGeom prst="rect">
            <a:avLst/>
          </a:prstGeom>
        </p:spPr>
      </p:pic>
    </p:spTree>
    <p:extLst>
      <p:ext uri="{BB962C8B-B14F-4D97-AF65-F5344CB8AC3E}">
        <p14:creationId xmlns:p14="http://schemas.microsoft.com/office/powerpoint/2010/main" val="154919978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55352CA0-A7FF-4DCB-9E99-06D64868CBCB}"/>
              </a:ext>
            </a:extLst>
          </p:cNvPr>
          <p:cNvSpPr/>
          <p:nvPr/>
        </p:nvSpPr>
        <p:spPr>
          <a:xfrm>
            <a:off x="594362" y="3791528"/>
            <a:ext cx="7866069" cy="796446"/>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0" name="矩形: 圆角 9">
            <a:extLst>
              <a:ext uri="{FF2B5EF4-FFF2-40B4-BE49-F238E27FC236}">
                <a16:creationId xmlns:a16="http://schemas.microsoft.com/office/drawing/2014/main" id="{2CD4EC60-DE25-4CDA-BACA-3AA718A3F518}"/>
              </a:ext>
            </a:extLst>
          </p:cNvPr>
          <p:cNvSpPr/>
          <p:nvPr/>
        </p:nvSpPr>
        <p:spPr>
          <a:xfrm>
            <a:off x="594363" y="1636015"/>
            <a:ext cx="7866069" cy="649271"/>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6" name="文本占位符 2">
            <a:extLst>
              <a:ext uri="{FF2B5EF4-FFF2-40B4-BE49-F238E27FC236}">
                <a16:creationId xmlns:a16="http://schemas.microsoft.com/office/drawing/2014/main" id="{00163D36-186A-4899-9886-98AD8E4C15E1}"/>
              </a:ext>
            </a:extLst>
          </p:cNvPr>
          <p:cNvSpPr txBox="1">
            <a:spLocks/>
          </p:cNvSpPr>
          <p:nvPr/>
        </p:nvSpPr>
        <p:spPr>
          <a:xfrm>
            <a:off x="594362" y="1520973"/>
            <a:ext cx="8060370" cy="649271"/>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1982, </a:t>
            </a:r>
            <a:r>
              <a:rPr lang="en-US" altLang="zh-CN" sz="1400" b="1" dirty="0">
                <a:latin typeface="Times New Roman" panose="02020603050405020304" pitchFamily="18" charset="0"/>
                <a:cs typeface="Times New Roman" panose="02020603050405020304" pitchFamily="18" charset="0"/>
              </a:rPr>
              <a:t>the most of samples </a:t>
            </a:r>
            <a:r>
              <a:rPr lang="en-US" altLang="zh-CN" sz="1400" dirty="0">
                <a:latin typeface="Times New Roman" panose="02020603050405020304" pitchFamily="18" charset="0"/>
                <a:cs typeface="Times New Roman" panose="02020603050405020304" pitchFamily="18" charset="0"/>
              </a:rPr>
              <a:t>are not from the manufacturing industry, not from the south, from the standard metropolitan statistical area, married, male, not from the union, not black.  </a:t>
            </a:r>
          </a:p>
          <a:p>
            <a:endParaRPr lang="zh-CN" altLang="en-US" sz="3600" dirty="0"/>
          </a:p>
        </p:txBody>
      </p:sp>
      <p:graphicFrame>
        <p:nvGraphicFramePr>
          <p:cNvPr id="4" name="对象 3">
            <a:extLst>
              <a:ext uri="{FF2B5EF4-FFF2-40B4-BE49-F238E27FC236}">
                <a16:creationId xmlns:a16="http://schemas.microsoft.com/office/drawing/2014/main" id="{5E9339F6-50DA-4EC2-A0F6-9790AF57FC0D}"/>
              </a:ext>
            </a:extLst>
          </p:cNvPr>
          <p:cNvGraphicFramePr>
            <a:graphicFrameLocks noChangeAspect="1"/>
          </p:cNvGraphicFramePr>
          <p:nvPr>
            <p:extLst>
              <p:ext uri="{D42A27DB-BD31-4B8C-83A1-F6EECF244321}">
                <p14:modId xmlns:p14="http://schemas.microsoft.com/office/powerpoint/2010/main" val="1206639253"/>
              </p:ext>
            </p:extLst>
          </p:nvPr>
        </p:nvGraphicFramePr>
        <p:xfrm>
          <a:off x="1900816" y="2411849"/>
          <a:ext cx="5186363" cy="1238250"/>
        </p:xfrm>
        <a:graphic>
          <a:graphicData uri="http://schemas.openxmlformats.org/presentationml/2006/ole">
            <mc:AlternateContent xmlns:mc="http://schemas.openxmlformats.org/markup-compatibility/2006">
              <mc:Choice xmlns:v="urn:schemas-microsoft-com:vml" Requires="v">
                <p:oleObj spid="_x0000_s2112" name="Worksheet" r:id="rId4" imgW="5186521" imgH="1238246" progId="Excel.Sheet.12">
                  <p:embed/>
                </p:oleObj>
              </mc:Choice>
              <mc:Fallback>
                <p:oleObj name="Worksheet" r:id="rId4" imgW="5186521" imgH="1238246" progId="Excel.Sheet.12">
                  <p:embed/>
                  <p:pic>
                    <p:nvPicPr>
                      <p:cNvPr id="0" name=""/>
                      <p:cNvPicPr/>
                      <p:nvPr/>
                    </p:nvPicPr>
                    <p:blipFill>
                      <a:blip r:embed="rId5"/>
                      <a:stretch>
                        <a:fillRect/>
                      </a:stretch>
                    </p:blipFill>
                    <p:spPr>
                      <a:xfrm>
                        <a:off x="1900816" y="2411849"/>
                        <a:ext cx="5186363" cy="1238250"/>
                      </a:xfrm>
                      <a:prstGeom prst="rect">
                        <a:avLst/>
                      </a:prstGeom>
                    </p:spPr>
                  </p:pic>
                </p:oleObj>
              </mc:Fallback>
            </mc:AlternateContent>
          </a:graphicData>
        </a:graphic>
      </p:graphicFrame>
      <p:sp>
        <p:nvSpPr>
          <p:cNvPr id="6" name="文本占位符 7"/>
          <p:cNvSpPr txBox="1">
            <a:spLocks/>
          </p:cNvSpPr>
          <p:nvPr/>
        </p:nvSpPr>
        <p:spPr>
          <a:xfrm>
            <a:off x="489267" y="4767035"/>
            <a:ext cx="8165465" cy="274320"/>
          </a:xfrm>
          <a:prstGeom prst="rect">
            <a:avLst/>
          </a:prstGeom>
        </p:spPr>
        <p:txBody>
          <a:bodyPr lIns="68580" tIns="34290" rIns="68580" bIns="34290"/>
          <a:lstStyle>
            <a:lvl1pPr marL="0" indent="0" algn="l" defTabSz="791072" rtl="0" eaLnBrk="1" latinLnBrk="0" hangingPunct="1">
              <a:spcBef>
                <a:spcPct val="20000"/>
              </a:spcBef>
              <a:buFont typeface="Arial" pitchFamily="34" charset="0"/>
              <a:buNone/>
              <a:defRPr sz="1400" b="1" kern="1200">
                <a:solidFill>
                  <a:schemeClr val="tx1">
                    <a:lumMod val="85000"/>
                    <a:lumOff val="15000"/>
                  </a:schemeClr>
                </a:solidFill>
                <a:latin typeface="+mn-lt"/>
                <a:ea typeface="+mn-ea"/>
                <a:cs typeface="+mn-cs"/>
              </a:defRPr>
            </a:lvl1pPr>
            <a:lvl2pPr marL="0" indent="0" algn="l" defTabSz="791072" rtl="0" eaLnBrk="1" latinLnBrk="0" hangingPunct="1">
              <a:spcBef>
                <a:spcPct val="20000"/>
              </a:spcBef>
              <a:buFont typeface="Arial" pitchFamily="34" charset="0"/>
              <a:buNone/>
              <a:defRPr sz="1400" kern="1200">
                <a:solidFill>
                  <a:schemeClr val="tx1">
                    <a:lumMod val="85000"/>
                    <a:lumOff val="15000"/>
                  </a:schemeClr>
                </a:solidFill>
                <a:latin typeface="+mn-lt"/>
                <a:ea typeface="+mn-ea"/>
                <a:cs typeface="+mn-cs"/>
              </a:defRPr>
            </a:lvl2pPr>
            <a:lvl3pPr marL="218370" indent="-218370" algn="l" defTabSz="791072" rtl="0" eaLnBrk="1" latinLnBrk="0" hangingPunct="1">
              <a:spcBef>
                <a:spcPct val="20000"/>
              </a:spcBef>
              <a:buFont typeface="Wingdings" pitchFamily="2" charset="2"/>
              <a:buChar char=""/>
              <a:defRPr sz="1400" kern="1200">
                <a:solidFill>
                  <a:schemeClr val="tx1">
                    <a:lumMod val="85000"/>
                    <a:lumOff val="15000"/>
                  </a:schemeClr>
                </a:solidFill>
                <a:latin typeface="+mn-lt"/>
                <a:ea typeface="+mn-ea"/>
                <a:cs typeface="+mn-cs"/>
              </a:defRPr>
            </a:lvl3pPr>
            <a:lvl4pPr marL="439485" indent="-221116"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4pPr>
            <a:lvl5pPr marL="657853" indent="-218370"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5pPr>
            <a:lvl6pPr marL="2175447"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7098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6518"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6205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altLang="zh-CN" sz="900" b="0" dirty="0">
                <a:latin typeface="微软雅黑" pitchFamily="34" charset="-122"/>
                <a:ea typeface="微软雅黑" pitchFamily="34" charset="-122"/>
              </a:rPr>
              <a:t>Notes</a:t>
            </a:r>
            <a:r>
              <a:rPr lang="zh-CN" altLang="en-US" sz="900" b="0" dirty="0">
                <a:latin typeface="微软雅黑" pitchFamily="34" charset="-122"/>
                <a:ea typeface="微软雅黑" pitchFamily="34" charset="-122"/>
              </a:rPr>
              <a:t>：</a:t>
            </a:r>
            <a:r>
              <a:rPr lang="en-US" altLang="zh-CN" sz="900" b="0" kern="0" dirty="0">
                <a:solidFill>
                  <a:schemeClr val="bg1">
                    <a:lumMod val="50000"/>
                  </a:schemeClr>
                </a:solidFill>
                <a:latin typeface="微软雅黑" pitchFamily="34" charset="-122"/>
                <a:ea typeface="微软雅黑" pitchFamily="34" charset="-122"/>
              </a:rPr>
              <a:t>The similar analysis can also apply to other attributes. For example, manufacturing industry -&gt; union -&gt; married.</a:t>
            </a:r>
            <a:endParaRPr lang="zh-CN" altLang="en-US" sz="900" b="0" dirty="0">
              <a:latin typeface="微软雅黑" pitchFamily="34" charset="-122"/>
              <a:ea typeface="微软雅黑" pitchFamily="34" charset="-122"/>
            </a:endParaRPr>
          </a:p>
        </p:txBody>
      </p:sp>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Descriptive Facts: Samples’ Distribution Characteristics</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633787" y="3651870"/>
            <a:ext cx="7720422" cy="1428822"/>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Having a closer look. The proportions of blue-collar and nonblue-collar are close.</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proportion of females in nonblue-collar is higher than in blue-collar.</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proportion of black people in female blue-collar is much higher than in female nonblue-collar. </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endParaRPr lang="zh-CN" altLang="en-US" sz="3600" dirty="0"/>
          </a:p>
        </p:txBody>
      </p:sp>
      <p:graphicFrame>
        <p:nvGraphicFramePr>
          <p:cNvPr id="2" name="对象 1">
            <a:extLst>
              <a:ext uri="{FF2B5EF4-FFF2-40B4-BE49-F238E27FC236}">
                <a16:creationId xmlns:a16="http://schemas.microsoft.com/office/drawing/2014/main" id="{DAA5E897-1A51-4387-BA41-20C185EF4801}"/>
              </a:ext>
            </a:extLst>
          </p:cNvPr>
          <p:cNvGraphicFramePr>
            <a:graphicFrameLocks noChangeAspect="1"/>
          </p:cNvGraphicFramePr>
          <p:nvPr>
            <p:extLst>
              <p:ext uri="{D42A27DB-BD31-4B8C-83A1-F6EECF244321}">
                <p14:modId xmlns:p14="http://schemas.microsoft.com/office/powerpoint/2010/main" val="2015736339"/>
              </p:ext>
            </p:extLst>
          </p:nvPr>
        </p:nvGraphicFramePr>
        <p:xfrm>
          <a:off x="1484813" y="987574"/>
          <a:ext cx="6029325" cy="533400"/>
        </p:xfrm>
        <a:graphic>
          <a:graphicData uri="http://schemas.openxmlformats.org/presentationml/2006/ole">
            <mc:AlternateContent xmlns:mc="http://schemas.openxmlformats.org/markup-compatibility/2006">
              <mc:Choice xmlns:v="urn:schemas-microsoft-com:vml" Requires="v">
                <p:oleObj spid="_x0000_s2113" name="Worksheet" r:id="rId6" imgW="6029474" imgH="533259" progId="Excel.Sheet.12">
                  <p:embed/>
                </p:oleObj>
              </mc:Choice>
              <mc:Fallback>
                <p:oleObj name="Worksheet" r:id="rId6" imgW="6029474" imgH="533259" progId="Excel.Sheet.12">
                  <p:embed/>
                  <p:pic>
                    <p:nvPicPr>
                      <p:cNvPr id="0" name=""/>
                      <p:cNvPicPr/>
                      <p:nvPr/>
                    </p:nvPicPr>
                    <p:blipFill>
                      <a:blip r:embed="rId7"/>
                      <a:stretch>
                        <a:fillRect/>
                      </a:stretch>
                    </p:blipFill>
                    <p:spPr>
                      <a:xfrm>
                        <a:off x="1484813" y="987574"/>
                        <a:ext cx="6029325" cy="533400"/>
                      </a:xfrm>
                      <a:prstGeom prst="rect">
                        <a:avLst/>
                      </a:prstGeom>
                    </p:spPr>
                  </p:pic>
                </p:oleObj>
              </mc:Fallback>
            </mc:AlternateContent>
          </a:graphicData>
        </a:graphic>
      </p:graphicFrame>
      <p:sp>
        <p:nvSpPr>
          <p:cNvPr id="9" name="文本占位符 2">
            <a:extLst>
              <a:ext uri="{FF2B5EF4-FFF2-40B4-BE49-F238E27FC236}">
                <a16:creationId xmlns:a16="http://schemas.microsoft.com/office/drawing/2014/main" id="{802B9F23-6B3C-4260-B813-ECF6CE7B7D78}"/>
              </a:ext>
            </a:extLst>
          </p:cNvPr>
          <p:cNvSpPr txBox="1">
            <a:spLocks/>
          </p:cNvSpPr>
          <p:nvPr/>
        </p:nvSpPr>
        <p:spPr>
          <a:xfrm>
            <a:off x="384171" y="440472"/>
            <a:ext cx="8219655" cy="416630"/>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Now, I use </a:t>
            </a:r>
            <a:r>
              <a:rPr lang="en-US" altLang="zh-CN" sz="1600" b="1" dirty="0">
                <a:latin typeface="Times New Roman" panose="02020603050405020304" pitchFamily="18" charset="0"/>
                <a:cs typeface="Times New Roman" panose="02020603050405020304" pitchFamily="18" charset="0"/>
              </a:rPr>
              <a:t>categorical variables </a:t>
            </a:r>
            <a:r>
              <a:rPr lang="en-US" altLang="zh-CN" sz="1600" dirty="0">
                <a:latin typeface="Times New Roman" panose="02020603050405020304" pitchFamily="18" charset="0"/>
                <a:cs typeface="Times New Roman" panose="02020603050405020304" pitchFamily="18" charset="0"/>
              </a:rPr>
              <a:t>to discover samples' distribution characteristics.</a:t>
            </a:r>
            <a:endParaRPr lang="zh-CN" altLang="en-US" sz="3600" dirty="0"/>
          </a:p>
        </p:txBody>
      </p:sp>
    </p:spTree>
    <p:extLst>
      <p:ext uri="{BB962C8B-B14F-4D97-AF65-F5344CB8AC3E}">
        <p14:creationId xmlns:p14="http://schemas.microsoft.com/office/powerpoint/2010/main" val="17376777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文本占位符 7"/>
          <p:cNvSpPr txBox="1">
            <a:spLocks/>
          </p:cNvSpPr>
          <p:nvPr/>
        </p:nvSpPr>
        <p:spPr>
          <a:xfrm>
            <a:off x="489267" y="4767035"/>
            <a:ext cx="8165465" cy="274320"/>
          </a:xfrm>
          <a:prstGeom prst="rect">
            <a:avLst/>
          </a:prstGeom>
        </p:spPr>
        <p:txBody>
          <a:bodyPr lIns="68580" tIns="34290" rIns="68580" bIns="34290"/>
          <a:lstStyle>
            <a:lvl1pPr marL="0" indent="0" algn="l" defTabSz="791072" rtl="0" eaLnBrk="1" latinLnBrk="0" hangingPunct="1">
              <a:spcBef>
                <a:spcPct val="20000"/>
              </a:spcBef>
              <a:buFont typeface="Arial" pitchFamily="34" charset="0"/>
              <a:buNone/>
              <a:defRPr sz="1400" b="1" kern="1200">
                <a:solidFill>
                  <a:schemeClr val="tx1">
                    <a:lumMod val="85000"/>
                    <a:lumOff val="15000"/>
                  </a:schemeClr>
                </a:solidFill>
                <a:latin typeface="+mn-lt"/>
                <a:ea typeface="+mn-ea"/>
                <a:cs typeface="+mn-cs"/>
              </a:defRPr>
            </a:lvl1pPr>
            <a:lvl2pPr marL="0" indent="0" algn="l" defTabSz="791072" rtl="0" eaLnBrk="1" latinLnBrk="0" hangingPunct="1">
              <a:spcBef>
                <a:spcPct val="20000"/>
              </a:spcBef>
              <a:buFont typeface="Arial" pitchFamily="34" charset="0"/>
              <a:buNone/>
              <a:defRPr sz="1400" kern="1200">
                <a:solidFill>
                  <a:schemeClr val="tx1">
                    <a:lumMod val="85000"/>
                    <a:lumOff val="15000"/>
                  </a:schemeClr>
                </a:solidFill>
                <a:latin typeface="+mn-lt"/>
                <a:ea typeface="+mn-ea"/>
                <a:cs typeface="+mn-cs"/>
              </a:defRPr>
            </a:lvl2pPr>
            <a:lvl3pPr marL="218370" indent="-218370" algn="l" defTabSz="791072" rtl="0" eaLnBrk="1" latinLnBrk="0" hangingPunct="1">
              <a:spcBef>
                <a:spcPct val="20000"/>
              </a:spcBef>
              <a:buFont typeface="Wingdings" pitchFamily="2" charset="2"/>
              <a:buChar char=""/>
              <a:defRPr sz="1400" kern="1200">
                <a:solidFill>
                  <a:schemeClr val="tx1">
                    <a:lumMod val="85000"/>
                    <a:lumOff val="15000"/>
                  </a:schemeClr>
                </a:solidFill>
                <a:latin typeface="+mn-lt"/>
                <a:ea typeface="+mn-ea"/>
                <a:cs typeface="+mn-cs"/>
              </a:defRPr>
            </a:lvl3pPr>
            <a:lvl4pPr marL="439485" indent="-221116"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4pPr>
            <a:lvl5pPr marL="657853" indent="-218370"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5pPr>
            <a:lvl6pPr marL="2175447"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7098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6518"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6205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altLang="zh-CN" sz="900" b="0" dirty="0">
                <a:latin typeface="微软雅黑" pitchFamily="34" charset="-122"/>
                <a:ea typeface="微软雅黑" pitchFamily="34" charset="-122"/>
              </a:rPr>
              <a:t>Notes</a:t>
            </a:r>
            <a:r>
              <a:rPr lang="zh-CN" altLang="en-US" sz="900" b="0" dirty="0">
                <a:latin typeface="微软雅黑" pitchFamily="34" charset="-122"/>
                <a:ea typeface="微软雅黑" pitchFamily="34" charset="-122"/>
              </a:rPr>
              <a:t>：</a:t>
            </a:r>
            <a:r>
              <a:rPr lang="en-US" altLang="zh-CN" sz="900" b="0" kern="0" dirty="0">
                <a:solidFill>
                  <a:schemeClr val="bg1">
                    <a:lumMod val="50000"/>
                  </a:schemeClr>
                </a:solidFill>
                <a:latin typeface="微软雅黑" pitchFamily="34" charset="-122"/>
                <a:ea typeface="微软雅黑" pitchFamily="34" charset="-122"/>
              </a:rPr>
              <a:t>In this example, the mode means the value with the highest density. And in the Jupyter Notebook, there is an extra QQ-plot.  </a:t>
            </a:r>
            <a:endParaRPr lang="zh-CN" altLang="en-US" sz="900" b="0" dirty="0">
              <a:latin typeface="微软雅黑" pitchFamily="34" charset="-122"/>
              <a:ea typeface="微软雅黑" pitchFamily="34" charset="-122"/>
            </a:endParaRPr>
          </a:p>
        </p:txBody>
      </p:sp>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Distribution of Log Wage</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14" name="矩形: 圆角 13">
            <a:extLst>
              <a:ext uri="{FF2B5EF4-FFF2-40B4-BE49-F238E27FC236}">
                <a16:creationId xmlns:a16="http://schemas.microsoft.com/office/drawing/2014/main" id="{25242F0D-A122-4757-805F-D7F401F8FF17}"/>
              </a:ext>
            </a:extLst>
          </p:cNvPr>
          <p:cNvSpPr/>
          <p:nvPr/>
        </p:nvSpPr>
        <p:spPr>
          <a:xfrm>
            <a:off x="4355977" y="1059581"/>
            <a:ext cx="4147682" cy="3456385"/>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4427984" y="987572"/>
            <a:ext cx="4032448" cy="345638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From the left graph, we can find the distribution </a:t>
            </a:r>
            <a:r>
              <a:rPr lang="en-US" altLang="zh-CN" sz="1400" b="1" dirty="0">
                <a:latin typeface="Times New Roman" panose="02020603050405020304" pitchFamily="18" charset="0"/>
                <a:cs typeface="Times New Roman" panose="02020603050405020304" pitchFamily="18" charset="0"/>
              </a:rPr>
              <a:t>looks like normal distribution</a:t>
            </a:r>
            <a:r>
              <a:rPr lang="en-US" altLang="zh-CN" sz="14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And the mean &lt; the median &lt; the mode, which presents </a:t>
            </a:r>
            <a:r>
              <a:rPr lang="en-US" altLang="zh-CN" sz="1400" b="1" dirty="0">
                <a:latin typeface="Times New Roman" panose="02020603050405020304" pitchFamily="18" charset="0"/>
                <a:cs typeface="Times New Roman" panose="02020603050405020304" pitchFamily="18" charset="0"/>
              </a:rPr>
              <a:t>slight negative skew</a:t>
            </a:r>
            <a:r>
              <a:rPr lang="en-US" altLang="zh-CN" sz="14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a:t>
            </a:r>
            <a:r>
              <a:rPr lang="en-US" altLang="zh-CN" sz="1400" b="1" dirty="0">
                <a:latin typeface="Times New Roman" panose="02020603050405020304" pitchFamily="18" charset="0"/>
                <a:cs typeface="Times New Roman" panose="02020603050405020304" pitchFamily="18" charset="0"/>
              </a:rPr>
              <a:t>Shapiro-Wilk normality test </a:t>
            </a:r>
            <a:r>
              <a:rPr lang="en-US" altLang="zh-CN" sz="1400" dirty="0">
                <a:latin typeface="Times New Roman" panose="02020603050405020304" pitchFamily="18" charset="0"/>
                <a:cs typeface="Times New Roman" panose="02020603050405020304" pitchFamily="18" charset="0"/>
              </a:rPr>
              <a:t>shows: </a:t>
            </a:r>
          </a:p>
          <a:p>
            <a:r>
              <a:rPr lang="en-US" altLang="zh-CN" sz="1400" dirty="0">
                <a:latin typeface="Times New Roman" panose="02020603050405020304" pitchFamily="18" charset="0"/>
                <a:cs typeface="Times New Roman" panose="02020603050405020304" pitchFamily="18" charset="0"/>
              </a:rPr>
              <a:t>              W = 0.992, p-value = 0.003.</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Supposing alpha level is 0.05, then the null hypothesis that the data are normally distributed is </a:t>
            </a:r>
            <a:r>
              <a:rPr lang="en-US" altLang="zh-CN" sz="1400" b="1" dirty="0">
                <a:latin typeface="Times New Roman" panose="02020603050405020304" pitchFamily="18" charset="0"/>
                <a:cs typeface="Times New Roman" panose="02020603050405020304" pitchFamily="18" charset="0"/>
              </a:rPr>
              <a:t>rejected</a:t>
            </a:r>
            <a:r>
              <a:rPr lang="en-US" altLang="zh-CN" sz="14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Skewness = -0.11, Kurtosis = 3.39</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Overall, we can conclude that the log wage is </a:t>
            </a:r>
            <a:r>
              <a:rPr lang="en-US" altLang="zh-CN" sz="1400" b="1" dirty="0">
                <a:latin typeface="Times New Roman" panose="02020603050405020304" pitchFamily="18" charset="0"/>
                <a:cs typeface="Times New Roman" panose="02020603050405020304" pitchFamily="18" charset="0"/>
              </a:rPr>
              <a:t>slightly leptokurtic &amp; negative skew distributed</a:t>
            </a:r>
            <a:r>
              <a:rPr lang="en-US" altLang="zh-CN" sz="1400" dirty="0">
                <a:latin typeface="Times New Roman" panose="02020603050405020304" pitchFamily="18" charset="0"/>
                <a:cs typeface="Times New Roman" panose="02020603050405020304" pitchFamily="18" charset="0"/>
              </a:rPr>
              <a:t>.</a:t>
            </a:r>
          </a:p>
          <a:p>
            <a:endParaRPr lang="zh-CN" altLang="en-US" sz="3600" dirty="0"/>
          </a:p>
        </p:txBody>
      </p:sp>
      <p:sp>
        <p:nvSpPr>
          <p:cNvPr id="7" name="文本占位符 2">
            <a:extLst>
              <a:ext uri="{FF2B5EF4-FFF2-40B4-BE49-F238E27FC236}">
                <a16:creationId xmlns:a16="http://schemas.microsoft.com/office/drawing/2014/main" id="{D295803F-89E0-4FA6-BF03-7FD3D7C2618B}"/>
              </a:ext>
            </a:extLst>
          </p:cNvPr>
          <p:cNvSpPr txBox="1">
            <a:spLocks/>
          </p:cNvSpPr>
          <p:nvPr/>
        </p:nvSpPr>
        <p:spPr>
          <a:xfrm>
            <a:off x="384171" y="440472"/>
            <a:ext cx="8219655" cy="416630"/>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Taking the </a:t>
            </a:r>
            <a:r>
              <a:rPr lang="en-US" altLang="zh-CN" sz="1600" b="1" dirty="0">
                <a:latin typeface="Times New Roman" panose="02020603050405020304" pitchFamily="18" charset="0"/>
                <a:cs typeface="Times New Roman" panose="02020603050405020304" pitchFamily="18" charset="0"/>
              </a:rPr>
              <a:t>log wages </a:t>
            </a:r>
            <a:r>
              <a:rPr lang="en-US" altLang="zh-CN" sz="1600" dirty="0">
                <a:latin typeface="Times New Roman" panose="02020603050405020304" pitchFamily="18" charset="0"/>
                <a:cs typeface="Times New Roman" panose="02020603050405020304" pitchFamily="18" charset="0"/>
              </a:rPr>
              <a:t>from 1982 as an example, let's try to find the distribution.</a:t>
            </a:r>
            <a:endParaRPr lang="zh-CN" altLang="en-US" sz="3600" dirty="0"/>
          </a:p>
        </p:txBody>
      </p:sp>
      <p:pic>
        <p:nvPicPr>
          <p:cNvPr id="4" name="图片 3" descr="地图的截图&#10;&#10;描述已自动生成">
            <a:extLst>
              <a:ext uri="{FF2B5EF4-FFF2-40B4-BE49-F238E27FC236}">
                <a16:creationId xmlns:a16="http://schemas.microsoft.com/office/drawing/2014/main" id="{83F206E6-B419-4083-A8C7-771A23BBE8C8}"/>
              </a:ext>
            </a:extLst>
          </p:cNvPr>
          <p:cNvPicPr>
            <a:picLocks noChangeAspect="1"/>
          </p:cNvPicPr>
          <p:nvPr/>
        </p:nvPicPr>
        <p:blipFill>
          <a:blip r:embed="rId3"/>
          <a:stretch>
            <a:fillRect/>
          </a:stretch>
        </p:blipFill>
        <p:spPr>
          <a:xfrm>
            <a:off x="594363" y="959566"/>
            <a:ext cx="3630257" cy="3630257"/>
          </a:xfrm>
          <a:prstGeom prst="rect">
            <a:avLst/>
          </a:prstGeom>
        </p:spPr>
      </p:pic>
    </p:spTree>
    <p:extLst>
      <p:ext uri="{BB962C8B-B14F-4D97-AF65-F5344CB8AC3E}">
        <p14:creationId xmlns:p14="http://schemas.microsoft.com/office/powerpoint/2010/main" val="235448800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3" name="图片 2" descr="手机屏幕截图&#10;&#10;描述已自动生成">
            <a:extLst>
              <a:ext uri="{FF2B5EF4-FFF2-40B4-BE49-F238E27FC236}">
                <a16:creationId xmlns:a16="http://schemas.microsoft.com/office/drawing/2014/main" id="{514DB3E5-5134-4FAD-8FA9-ADAFC3DD69BD}"/>
              </a:ext>
            </a:extLst>
          </p:cNvPr>
          <p:cNvPicPr>
            <a:picLocks noChangeAspect="1"/>
          </p:cNvPicPr>
          <p:nvPr/>
        </p:nvPicPr>
        <p:blipFill>
          <a:blip r:embed="rId3"/>
          <a:stretch>
            <a:fillRect/>
          </a:stretch>
        </p:blipFill>
        <p:spPr>
          <a:xfrm>
            <a:off x="594363" y="803274"/>
            <a:ext cx="2832315" cy="4248472"/>
          </a:xfrm>
          <a:prstGeom prst="rect">
            <a:avLst/>
          </a:prstGeom>
        </p:spPr>
      </p:pic>
      <p:sp>
        <p:nvSpPr>
          <p:cNvPr id="6" name="文本占位符 7"/>
          <p:cNvSpPr txBox="1">
            <a:spLocks/>
          </p:cNvSpPr>
          <p:nvPr/>
        </p:nvSpPr>
        <p:spPr>
          <a:xfrm>
            <a:off x="489267" y="4767035"/>
            <a:ext cx="8165465" cy="274320"/>
          </a:xfrm>
          <a:prstGeom prst="rect">
            <a:avLst/>
          </a:prstGeom>
        </p:spPr>
        <p:txBody>
          <a:bodyPr lIns="68580" tIns="34290" rIns="68580" bIns="34290"/>
          <a:lstStyle>
            <a:lvl1pPr marL="0" indent="0" algn="l" defTabSz="791072" rtl="0" eaLnBrk="1" latinLnBrk="0" hangingPunct="1">
              <a:spcBef>
                <a:spcPct val="20000"/>
              </a:spcBef>
              <a:buFont typeface="Arial" pitchFamily="34" charset="0"/>
              <a:buNone/>
              <a:defRPr sz="1400" b="1" kern="1200">
                <a:solidFill>
                  <a:schemeClr val="tx1">
                    <a:lumMod val="85000"/>
                    <a:lumOff val="15000"/>
                  </a:schemeClr>
                </a:solidFill>
                <a:latin typeface="+mn-lt"/>
                <a:ea typeface="+mn-ea"/>
                <a:cs typeface="+mn-cs"/>
              </a:defRPr>
            </a:lvl1pPr>
            <a:lvl2pPr marL="0" indent="0" algn="l" defTabSz="791072" rtl="0" eaLnBrk="1" latinLnBrk="0" hangingPunct="1">
              <a:spcBef>
                <a:spcPct val="20000"/>
              </a:spcBef>
              <a:buFont typeface="Arial" pitchFamily="34" charset="0"/>
              <a:buNone/>
              <a:defRPr sz="1400" kern="1200">
                <a:solidFill>
                  <a:schemeClr val="tx1">
                    <a:lumMod val="85000"/>
                    <a:lumOff val="15000"/>
                  </a:schemeClr>
                </a:solidFill>
                <a:latin typeface="+mn-lt"/>
                <a:ea typeface="+mn-ea"/>
                <a:cs typeface="+mn-cs"/>
              </a:defRPr>
            </a:lvl2pPr>
            <a:lvl3pPr marL="218370" indent="-218370" algn="l" defTabSz="791072" rtl="0" eaLnBrk="1" latinLnBrk="0" hangingPunct="1">
              <a:spcBef>
                <a:spcPct val="20000"/>
              </a:spcBef>
              <a:buFont typeface="Wingdings" pitchFamily="2" charset="2"/>
              <a:buChar char=""/>
              <a:defRPr sz="1400" kern="1200">
                <a:solidFill>
                  <a:schemeClr val="tx1">
                    <a:lumMod val="85000"/>
                    <a:lumOff val="15000"/>
                  </a:schemeClr>
                </a:solidFill>
                <a:latin typeface="+mn-lt"/>
                <a:ea typeface="+mn-ea"/>
                <a:cs typeface="+mn-cs"/>
              </a:defRPr>
            </a:lvl3pPr>
            <a:lvl4pPr marL="439485" indent="-221116"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4pPr>
            <a:lvl5pPr marL="657853" indent="-218370"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5pPr>
            <a:lvl6pPr marL="2175447"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7098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6518"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6205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altLang="zh-CN" sz="900" b="0" dirty="0">
                <a:latin typeface="微软雅黑" pitchFamily="34" charset="-122"/>
                <a:ea typeface="微软雅黑" pitchFamily="34" charset="-122"/>
              </a:rPr>
              <a:t>Notes</a:t>
            </a:r>
            <a:r>
              <a:rPr lang="zh-CN" altLang="en-US" sz="900" b="0" dirty="0">
                <a:latin typeface="微软雅黑" pitchFamily="34" charset="-122"/>
                <a:ea typeface="微软雅黑" pitchFamily="34" charset="-122"/>
              </a:rPr>
              <a:t>：</a:t>
            </a:r>
            <a:r>
              <a:rPr lang="en-US" altLang="zh-CN" sz="900" b="0" kern="0" dirty="0">
                <a:solidFill>
                  <a:schemeClr val="bg1">
                    <a:lumMod val="50000"/>
                  </a:schemeClr>
                </a:solidFill>
                <a:latin typeface="微软雅黑" pitchFamily="34" charset="-122"/>
                <a:ea typeface="微软雅黑" pitchFamily="34" charset="-122"/>
              </a:rPr>
              <a:t>Interquartile range (IQR): 25th to the 75th percentile. “minimum”: Q1 -1.5*IQR. “maximum”: Q3 + 1.5*IQR.  </a:t>
            </a:r>
            <a:endParaRPr lang="zh-CN" altLang="en-US" sz="900" b="0" dirty="0">
              <a:latin typeface="微软雅黑" pitchFamily="34" charset="-122"/>
              <a:ea typeface="微软雅黑" pitchFamily="34" charset="-122"/>
            </a:endParaRPr>
          </a:p>
        </p:txBody>
      </p:sp>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Examining and Cleaning Outlier</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14" name="矩形: 圆角 13">
            <a:extLst>
              <a:ext uri="{FF2B5EF4-FFF2-40B4-BE49-F238E27FC236}">
                <a16:creationId xmlns:a16="http://schemas.microsoft.com/office/drawing/2014/main" id="{25242F0D-A122-4757-805F-D7F401F8FF17}"/>
              </a:ext>
            </a:extLst>
          </p:cNvPr>
          <p:cNvSpPr/>
          <p:nvPr/>
        </p:nvSpPr>
        <p:spPr>
          <a:xfrm>
            <a:off x="3347864" y="1923678"/>
            <a:ext cx="5155795" cy="806751"/>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3426678" y="1779663"/>
            <a:ext cx="5033754" cy="950766"/>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Still taking the log wages from 1982 as an example. From the left graph, we can find </a:t>
            </a:r>
            <a:r>
              <a:rPr lang="en-US" altLang="zh-CN" sz="1400" b="1" dirty="0">
                <a:latin typeface="Times New Roman" panose="02020603050405020304" pitchFamily="18" charset="0"/>
                <a:cs typeface="Times New Roman" panose="02020603050405020304" pitchFamily="18" charset="0"/>
              </a:rPr>
              <a:t>6 large outliers </a:t>
            </a:r>
            <a:r>
              <a:rPr lang="en-US" altLang="zh-CN" sz="1400" dirty="0">
                <a:latin typeface="Times New Roman" panose="02020603050405020304" pitchFamily="18" charset="0"/>
                <a:cs typeface="Times New Roman" panose="02020603050405020304" pitchFamily="18" charset="0"/>
              </a:rPr>
              <a:t>and </a:t>
            </a:r>
            <a:r>
              <a:rPr lang="en-US" altLang="zh-CN" sz="1400" b="1" dirty="0">
                <a:latin typeface="Times New Roman" panose="02020603050405020304" pitchFamily="18" charset="0"/>
                <a:cs typeface="Times New Roman" panose="02020603050405020304" pitchFamily="18" charset="0"/>
              </a:rPr>
              <a:t>9 small outliers</a:t>
            </a:r>
            <a:r>
              <a:rPr lang="en-US" altLang="zh-CN" sz="1400" dirty="0">
                <a:latin typeface="Times New Roman" panose="02020603050405020304" pitchFamily="18" charset="0"/>
                <a:cs typeface="Times New Roman" panose="02020603050405020304" pitchFamily="18" charset="0"/>
              </a:rPr>
              <a:t>, this is consistent with our observations of the distribution before.</a:t>
            </a:r>
          </a:p>
        </p:txBody>
      </p:sp>
      <p:sp>
        <p:nvSpPr>
          <p:cNvPr id="7" name="文本占位符 2">
            <a:extLst>
              <a:ext uri="{FF2B5EF4-FFF2-40B4-BE49-F238E27FC236}">
                <a16:creationId xmlns:a16="http://schemas.microsoft.com/office/drawing/2014/main" id="{D295803F-89E0-4FA6-BF03-7FD3D7C2618B}"/>
              </a:ext>
            </a:extLst>
          </p:cNvPr>
          <p:cNvSpPr txBox="1">
            <a:spLocks/>
          </p:cNvSpPr>
          <p:nvPr/>
        </p:nvSpPr>
        <p:spPr>
          <a:xfrm>
            <a:off x="384171" y="440472"/>
            <a:ext cx="8219655" cy="416630"/>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 leptokurtic distribution shows heavy tails, indicating the exist of outliers.</a:t>
            </a:r>
            <a:endParaRPr lang="zh-CN" altLang="en-US" sz="3600" dirty="0"/>
          </a:p>
        </p:txBody>
      </p:sp>
      <p:sp>
        <p:nvSpPr>
          <p:cNvPr id="5" name="右大括号 4">
            <a:extLst>
              <a:ext uri="{FF2B5EF4-FFF2-40B4-BE49-F238E27FC236}">
                <a16:creationId xmlns:a16="http://schemas.microsoft.com/office/drawing/2014/main" id="{6A60492D-0248-4739-873C-8C7ABE78E70E}"/>
              </a:ext>
            </a:extLst>
          </p:cNvPr>
          <p:cNvSpPr/>
          <p:nvPr/>
        </p:nvSpPr>
        <p:spPr>
          <a:xfrm>
            <a:off x="2267744" y="1491630"/>
            <a:ext cx="72008" cy="5040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8212F5F5-7E26-4912-B1A3-4FFF67FC5BAC}"/>
              </a:ext>
            </a:extLst>
          </p:cNvPr>
          <p:cNvSpPr/>
          <p:nvPr/>
        </p:nvSpPr>
        <p:spPr>
          <a:xfrm>
            <a:off x="2290603" y="4011910"/>
            <a:ext cx="45719" cy="2743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C912884-3BF5-43C8-9394-9329AB417164}"/>
              </a:ext>
            </a:extLst>
          </p:cNvPr>
          <p:cNvSpPr txBox="1"/>
          <p:nvPr/>
        </p:nvSpPr>
        <p:spPr>
          <a:xfrm>
            <a:off x="2345694" y="1618992"/>
            <a:ext cx="825867" cy="246221"/>
          </a:xfrm>
          <a:prstGeom prst="rect">
            <a:avLst/>
          </a:prstGeom>
          <a:noFill/>
        </p:spPr>
        <p:txBody>
          <a:bodyPr wrap="none" rtlCol="0">
            <a:spAutoFit/>
          </a:bodyPr>
          <a:lstStyle/>
          <a:p>
            <a:r>
              <a:rPr lang="en-US" altLang="zh-CN" sz="1000" dirty="0">
                <a:latin typeface="Open Sans" charset="0"/>
                <a:ea typeface="微软雅黑" pitchFamily="34" charset="-122"/>
              </a:rPr>
              <a:t>6 outliers</a:t>
            </a:r>
            <a:endParaRPr lang="zh-CN" altLang="en-US" sz="1000" dirty="0">
              <a:latin typeface="Open Sans" charset="0"/>
              <a:ea typeface="微软雅黑" pitchFamily="34" charset="-122"/>
            </a:endParaRPr>
          </a:p>
        </p:txBody>
      </p:sp>
      <p:sp>
        <p:nvSpPr>
          <p:cNvPr id="16" name="文本框 15">
            <a:extLst>
              <a:ext uri="{FF2B5EF4-FFF2-40B4-BE49-F238E27FC236}">
                <a16:creationId xmlns:a16="http://schemas.microsoft.com/office/drawing/2014/main" id="{DADB804F-2B5A-4875-B42F-B18A4737CBDD}"/>
              </a:ext>
            </a:extLst>
          </p:cNvPr>
          <p:cNvSpPr txBox="1"/>
          <p:nvPr/>
        </p:nvSpPr>
        <p:spPr>
          <a:xfrm>
            <a:off x="2303748" y="4011910"/>
            <a:ext cx="825867" cy="246221"/>
          </a:xfrm>
          <a:prstGeom prst="rect">
            <a:avLst/>
          </a:prstGeom>
          <a:noFill/>
        </p:spPr>
        <p:txBody>
          <a:bodyPr wrap="none" rtlCol="0">
            <a:spAutoFit/>
          </a:bodyPr>
          <a:lstStyle/>
          <a:p>
            <a:r>
              <a:rPr lang="en-US" altLang="zh-CN" sz="1000" dirty="0">
                <a:latin typeface="Open Sans" charset="0"/>
                <a:ea typeface="微软雅黑" pitchFamily="34" charset="-122"/>
              </a:rPr>
              <a:t>9 outliers</a:t>
            </a:r>
            <a:endParaRPr lang="zh-CN" altLang="en-US" sz="1000" dirty="0">
              <a:latin typeface="Open Sans" charset="0"/>
              <a:ea typeface="微软雅黑" pitchFamily="34" charset="-122"/>
            </a:endParaRPr>
          </a:p>
        </p:txBody>
      </p:sp>
      <p:sp>
        <p:nvSpPr>
          <p:cNvPr id="17" name="文本占位符 2">
            <a:extLst>
              <a:ext uri="{FF2B5EF4-FFF2-40B4-BE49-F238E27FC236}">
                <a16:creationId xmlns:a16="http://schemas.microsoft.com/office/drawing/2014/main" id="{219ADA7B-AB21-47C4-ABB7-3633BC2AEDEB}"/>
              </a:ext>
            </a:extLst>
          </p:cNvPr>
          <p:cNvSpPr>
            <a:spLocks noGrp="1"/>
          </p:cNvSpPr>
          <p:nvPr>
            <p:ph type="body" idx="13"/>
          </p:nvPr>
        </p:nvSpPr>
        <p:spPr>
          <a:xfrm>
            <a:off x="3368853" y="914448"/>
            <a:ext cx="5226523" cy="950766"/>
          </a:xfrm>
        </p:spPr>
        <p:txBody>
          <a:bodyPr/>
          <a:lstStyle/>
          <a:p>
            <a:pPr>
              <a:lnSpc>
                <a:spcPct val="150000"/>
              </a:lnSpc>
            </a:pPr>
            <a:r>
              <a:rPr lang="en-US" altLang="zh-CN" sz="1600" b="1" dirty="0">
                <a:latin typeface="Times New Roman" panose="02020603050405020304" pitchFamily="18" charset="0"/>
                <a:cs typeface="Times New Roman" panose="02020603050405020304" pitchFamily="18" charset="0"/>
              </a:rPr>
              <a:t>Box Plot</a:t>
            </a: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Boxplots are based on a </a:t>
            </a:r>
            <a:r>
              <a:rPr lang="en-US" altLang="zh-CN" sz="1200" b="1" dirty="0">
                <a:latin typeface="Times New Roman" panose="02020603050405020304" pitchFamily="18" charset="0"/>
                <a:cs typeface="Times New Roman" panose="02020603050405020304" pitchFamily="18" charset="0"/>
              </a:rPr>
              <a:t>five-number</a:t>
            </a:r>
            <a:r>
              <a:rPr lang="en-US" altLang="zh-CN" sz="1200" dirty="0">
                <a:latin typeface="Times New Roman" panose="02020603050405020304" pitchFamily="18" charset="0"/>
                <a:cs typeface="Times New Roman" panose="02020603050405020304" pitchFamily="18" charset="0"/>
              </a:rPr>
              <a:t> summary: “minimum”, first quartile (Q1), median, third quartile (Q3), and “maximum”.</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Outliers are data which are out of </a:t>
            </a:r>
            <a:r>
              <a:rPr lang="en-US" altLang="zh-CN" sz="1200" b="1" dirty="0">
                <a:latin typeface="Times New Roman" panose="02020603050405020304" pitchFamily="18" charset="0"/>
                <a:cs typeface="Times New Roman" panose="02020603050405020304" pitchFamily="18" charset="0"/>
              </a:rPr>
              <a:t>[ Q1 -1.5*IQR, Q3 + 1.5*IQR]</a:t>
            </a:r>
            <a:r>
              <a:rPr lang="en-US" altLang="zh-CN" sz="1200" dirty="0">
                <a:latin typeface="Times New Roman" panose="02020603050405020304" pitchFamily="18" charset="0"/>
                <a:cs typeface="Times New Roman" panose="02020603050405020304" pitchFamily="18" charset="0"/>
              </a:rPr>
              <a:t>.</a:t>
            </a:r>
            <a:endParaRPr lang="zh-CN" altLang="en-US" sz="3200" b="1" dirty="0"/>
          </a:p>
        </p:txBody>
      </p:sp>
      <p:sp>
        <p:nvSpPr>
          <p:cNvPr id="18" name="文本占位符 2">
            <a:extLst>
              <a:ext uri="{FF2B5EF4-FFF2-40B4-BE49-F238E27FC236}">
                <a16:creationId xmlns:a16="http://schemas.microsoft.com/office/drawing/2014/main" id="{EFFFCC5C-DF55-4DB2-9ED9-5128B041F835}"/>
              </a:ext>
            </a:extLst>
          </p:cNvPr>
          <p:cNvSpPr txBox="1">
            <a:spLocks/>
          </p:cNvSpPr>
          <p:nvPr/>
        </p:nvSpPr>
        <p:spPr>
          <a:xfrm>
            <a:off x="3343846" y="2730428"/>
            <a:ext cx="5226523" cy="1972599"/>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600" b="1" dirty="0">
                <a:latin typeface="Times New Roman" panose="02020603050405020304" pitchFamily="18" charset="0"/>
                <a:cs typeface="Times New Roman" panose="02020603050405020304" pitchFamily="18" charset="0"/>
              </a:rPr>
              <a:t>Different methods to deal with outlier:</a:t>
            </a:r>
            <a:endParaRPr lang="en-US" altLang="zh-CN" sz="9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altLang="zh-CN" sz="1200" b="1" dirty="0">
                <a:latin typeface="Times New Roman" panose="02020603050405020304" pitchFamily="18" charset="0"/>
                <a:cs typeface="Times New Roman" panose="02020603050405020304" pitchFamily="18" charset="0"/>
              </a:rPr>
              <a:t>Drop the outlier records. </a:t>
            </a:r>
            <a:r>
              <a:rPr lang="en-US" altLang="zh-CN" sz="1200" dirty="0">
                <a:latin typeface="Times New Roman" panose="02020603050405020304" pitchFamily="18" charset="0"/>
                <a:cs typeface="Times New Roman" panose="02020603050405020304" pitchFamily="18" charset="0"/>
              </a:rPr>
              <a:t>Mainly used when doing general analysis about cross-sectional data.</a:t>
            </a:r>
            <a:endParaRPr lang="en-US" altLang="zh-CN" sz="1200" b="1"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altLang="zh-CN" sz="1200" b="1" dirty="0">
                <a:latin typeface="Times New Roman" panose="02020603050405020304" pitchFamily="18" charset="0"/>
                <a:cs typeface="Times New Roman" panose="02020603050405020304" pitchFamily="18" charset="0"/>
              </a:rPr>
              <a:t>Keep the outlier records. </a:t>
            </a:r>
            <a:r>
              <a:rPr lang="en-US" altLang="zh-CN" sz="1200" dirty="0">
                <a:latin typeface="Times New Roman" panose="02020603050405020304" pitchFamily="18" charset="0"/>
                <a:cs typeface="Times New Roman" panose="02020603050405020304" pitchFamily="18" charset="0"/>
              </a:rPr>
              <a:t>Mainly used when trying to analyze different behaviors of different groups and analyze special/extreme situations.</a:t>
            </a:r>
          </a:p>
          <a:p>
            <a:pPr marL="228600" indent="-228600">
              <a:buFont typeface="+mj-lt"/>
              <a:buAutoNum type="arabicPeriod"/>
            </a:pPr>
            <a:r>
              <a:rPr lang="en-US" altLang="zh-CN" sz="1200" b="1" dirty="0">
                <a:latin typeface="Times New Roman" panose="02020603050405020304" pitchFamily="18" charset="0"/>
                <a:cs typeface="Times New Roman" panose="02020603050405020304" pitchFamily="18" charset="0"/>
              </a:rPr>
              <a:t>Assign a new value</a:t>
            </a:r>
            <a:r>
              <a:rPr lang="en-US" altLang="zh-CN" sz="1200" dirty="0">
                <a:latin typeface="Times New Roman" panose="02020603050405020304" pitchFamily="18" charset="0"/>
                <a:cs typeface="Times New Roman" panose="02020603050405020304" pitchFamily="18" charset="0"/>
              </a:rPr>
              <a:t>, like mean, mode or last record. Mainly used for time series analysis.</a:t>
            </a:r>
          </a:p>
          <a:p>
            <a:pPr marL="228600" indent="-228600">
              <a:buFont typeface="+mj-lt"/>
              <a:buAutoNum type="arabicPeriod"/>
            </a:pPr>
            <a:r>
              <a:rPr lang="en-US" altLang="zh-CN" sz="1200" b="1" dirty="0">
                <a:latin typeface="Times New Roman" panose="02020603050405020304" pitchFamily="18" charset="0"/>
                <a:cs typeface="Times New Roman" panose="02020603050405020304" pitchFamily="18" charset="0"/>
              </a:rPr>
              <a:t>Try a transformation. </a:t>
            </a:r>
            <a:r>
              <a:rPr lang="en-US" altLang="zh-CN" sz="1200" dirty="0">
                <a:latin typeface="Times New Roman" panose="02020603050405020304" pitchFamily="18" charset="0"/>
                <a:cs typeface="Times New Roman" panose="02020603050405020304" pitchFamily="18" charset="0"/>
              </a:rPr>
              <a:t>For example, try creating a percentile version of the original field.</a:t>
            </a:r>
            <a:endParaRPr lang="zh-CN" altLang="en-US" sz="3200" dirty="0"/>
          </a:p>
        </p:txBody>
      </p:sp>
    </p:spTree>
    <p:extLst>
      <p:ext uri="{BB962C8B-B14F-4D97-AF65-F5344CB8AC3E}">
        <p14:creationId xmlns:p14="http://schemas.microsoft.com/office/powerpoint/2010/main" val="418811577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3" name="图片 2" descr="图片包含 游戏机, 桌子&#10;&#10;描述已自动生成">
            <a:extLst>
              <a:ext uri="{FF2B5EF4-FFF2-40B4-BE49-F238E27FC236}">
                <a16:creationId xmlns:a16="http://schemas.microsoft.com/office/drawing/2014/main" id="{1C24678C-F13A-488C-862D-4058C2CD1C81}"/>
              </a:ext>
            </a:extLst>
          </p:cNvPr>
          <p:cNvPicPr>
            <a:picLocks noChangeAspect="1"/>
          </p:cNvPicPr>
          <p:nvPr/>
        </p:nvPicPr>
        <p:blipFill>
          <a:blip r:embed="rId3"/>
          <a:stretch>
            <a:fillRect/>
          </a:stretch>
        </p:blipFill>
        <p:spPr>
          <a:xfrm>
            <a:off x="3361973" y="1656557"/>
            <a:ext cx="2427919" cy="458988"/>
          </a:xfrm>
          <a:prstGeom prst="rect">
            <a:avLst/>
          </a:prstGeom>
        </p:spPr>
      </p:pic>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Panel Data Models: Introduction</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7" name="文本占位符 2">
            <a:extLst>
              <a:ext uri="{FF2B5EF4-FFF2-40B4-BE49-F238E27FC236}">
                <a16:creationId xmlns:a16="http://schemas.microsoft.com/office/drawing/2014/main" id="{D295803F-89E0-4FA6-BF03-7FD3D7C2618B}"/>
              </a:ext>
            </a:extLst>
          </p:cNvPr>
          <p:cNvSpPr txBox="1">
            <a:spLocks/>
          </p:cNvSpPr>
          <p:nvPr/>
        </p:nvSpPr>
        <p:spPr>
          <a:xfrm>
            <a:off x="384171" y="440472"/>
            <a:ext cx="8219655" cy="416630"/>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 considered three basic panel data regression models, used package(</a:t>
            </a:r>
            <a:r>
              <a:rPr lang="en-US" altLang="zh-CN" sz="1600" b="1" dirty="0" err="1">
                <a:latin typeface="Times New Roman" panose="02020603050405020304" pitchFamily="18" charset="0"/>
                <a:cs typeface="Times New Roman" panose="02020603050405020304" pitchFamily="18" charset="0"/>
              </a:rPr>
              <a:t>plm</a:t>
            </a:r>
            <a:r>
              <a:rPr lang="en-US" altLang="zh-CN" sz="1600" dirty="0">
                <a:latin typeface="Times New Roman" panose="02020603050405020304" pitchFamily="18" charset="0"/>
                <a:cs typeface="Times New Roman" panose="02020603050405020304" pitchFamily="18" charset="0"/>
              </a:rPr>
              <a:t>) in R.</a:t>
            </a:r>
            <a:endParaRPr lang="zh-CN" altLang="en-US" sz="3600" dirty="0"/>
          </a:p>
        </p:txBody>
      </p:sp>
      <p:sp>
        <p:nvSpPr>
          <p:cNvPr id="8" name="文本占位符 2">
            <a:extLst>
              <a:ext uri="{FF2B5EF4-FFF2-40B4-BE49-F238E27FC236}">
                <a16:creationId xmlns:a16="http://schemas.microsoft.com/office/drawing/2014/main" id="{D3EB7BDD-A000-42D1-96CA-B912C05A1744}"/>
              </a:ext>
            </a:extLst>
          </p:cNvPr>
          <p:cNvSpPr>
            <a:spLocks noGrp="1"/>
          </p:cNvSpPr>
          <p:nvPr>
            <p:ph type="body" idx="13"/>
          </p:nvPr>
        </p:nvSpPr>
        <p:spPr>
          <a:xfrm>
            <a:off x="615493" y="959566"/>
            <a:ext cx="7848872" cy="896305"/>
          </a:xfrm>
        </p:spPr>
        <p:txBody>
          <a:bodyPr/>
          <a:lstStyle/>
          <a:p>
            <a:pPr>
              <a:lnSpc>
                <a:spcPct val="150000"/>
              </a:lnSpc>
            </a:pPr>
            <a:r>
              <a:rPr lang="en-US" altLang="zh-CN" sz="1600" b="1" dirty="0">
                <a:latin typeface="Times New Roman" panose="02020603050405020304" pitchFamily="18" charset="0"/>
                <a:cs typeface="Times New Roman" panose="02020603050405020304" pitchFamily="18" charset="0"/>
              </a:rPr>
              <a:t>Pooled OLS Model</a:t>
            </a: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It uses both the between and within variation to estimate the parameters.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It is obtained by stacking the data over </a:t>
            </a:r>
            <a:r>
              <a:rPr lang="en-US" altLang="zh-CN" sz="1200" dirty="0" err="1">
                <a:latin typeface="Times New Roman" panose="02020603050405020304" pitchFamily="18" charset="0"/>
                <a:cs typeface="Times New Roman" panose="02020603050405020304" pitchFamily="18" charset="0"/>
              </a:rPr>
              <a:t>i</a:t>
            </a:r>
            <a:r>
              <a:rPr lang="en-US" altLang="zh-CN" sz="1200" dirty="0">
                <a:latin typeface="Times New Roman" panose="02020603050405020304" pitchFamily="18" charset="0"/>
                <a:cs typeface="Times New Roman" panose="02020603050405020304" pitchFamily="18" charset="0"/>
              </a:rPr>
              <a:t> and t into one long regression with NT observations and estimating it by OLS:</a:t>
            </a:r>
            <a:endParaRPr lang="zh-CN" altLang="en-US" sz="3200" dirty="0"/>
          </a:p>
        </p:txBody>
      </p:sp>
      <p:sp>
        <p:nvSpPr>
          <p:cNvPr id="11" name="文本占位符 2">
            <a:extLst>
              <a:ext uri="{FF2B5EF4-FFF2-40B4-BE49-F238E27FC236}">
                <a16:creationId xmlns:a16="http://schemas.microsoft.com/office/drawing/2014/main" id="{13ADAB79-9B48-429E-BAAC-0727EA9F5710}"/>
              </a:ext>
            </a:extLst>
          </p:cNvPr>
          <p:cNvSpPr txBox="1">
            <a:spLocks/>
          </p:cNvSpPr>
          <p:nvPr/>
        </p:nvSpPr>
        <p:spPr>
          <a:xfrm>
            <a:off x="615493" y="2104709"/>
            <a:ext cx="7848872" cy="89630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600" b="1" dirty="0">
                <a:latin typeface="Times New Roman" panose="02020603050405020304" pitchFamily="18" charset="0"/>
                <a:cs typeface="Times New Roman" panose="02020603050405020304" pitchFamily="18" charset="0"/>
              </a:rPr>
              <a:t>Between Model</a:t>
            </a: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It only uses the between variation (across individuals).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This is an OLS estimation of the time-averaged dependent variable on the time-averaged regressors for each individual:</a:t>
            </a:r>
            <a:endParaRPr lang="zh-CN" altLang="en-US" sz="3200" dirty="0"/>
          </a:p>
        </p:txBody>
      </p:sp>
      <p:pic>
        <p:nvPicPr>
          <p:cNvPr id="9" name="图片 8" descr="图片包含 游戏机, 钟表&#10;&#10;描述已自动生成">
            <a:extLst>
              <a:ext uri="{FF2B5EF4-FFF2-40B4-BE49-F238E27FC236}">
                <a16:creationId xmlns:a16="http://schemas.microsoft.com/office/drawing/2014/main" id="{6C815455-5A6A-4A6B-BCA2-04B9A2B5034D}"/>
              </a:ext>
            </a:extLst>
          </p:cNvPr>
          <p:cNvPicPr>
            <a:picLocks noChangeAspect="1"/>
          </p:cNvPicPr>
          <p:nvPr/>
        </p:nvPicPr>
        <p:blipFill>
          <a:blip r:embed="rId4"/>
          <a:stretch>
            <a:fillRect/>
          </a:stretch>
        </p:blipFill>
        <p:spPr>
          <a:xfrm>
            <a:off x="3413387" y="2873179"/>
            <a:ext cx="2376505" cy="371478"/>
          </a:xfrm>
          <a:prstGeom prst="rect">
            <a:avLst/>
          </a:prstGeom>
        </p:spPr>
      </p:pic>
      <p:sp>
        <p:nvSpPr>
          <p:cNvPr id="16" name="文本占位符 2">
            <a:extLst>
              <a:ext uri="{FF2B5EF4-FFF2-40B4-BE49-F238E27FC236}">
                <a16:creationId xmlns:a16="http://schemas.microsoft.com/office/drawing/2014/main" id="{F67B453B-CD07-44B4-A2F3-FAA06A521A9F}"/>
              </a:ext>
            </a:extLst>
          </p:cNvPr>
          <p:cNvSpPr txBox="1">
            <a:spLocks/>
          </p:cNvSpPr>
          <p:nvPr/>
        </p:nvSpPr>
        <p:spPr>
          <a:xfrm>
            <a:off x="615493" y="3244657"/>
            <a:ext cx="7848872" cy="896305"/>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pPr>
              <a:lnSpc>
                <a:spcPct val="150000"/>
              </a:lnSpc>
            </a:pPr>
            <a:r>
              <a:rPr lang="en-US" altLang="zh-CN" sz="1600" b="1" dirty="0">
                <a:latin typeface="Times New Roman" panose="02020603050405020304" pitchFamily="18" charset="0"/>
                <a:cs typeface="Times New Roman" panose="02020603050405020304" pitchFamily="18" charset="0"/>
              </a:rPr>
              <a:t>Random Effects Model</a:t>
            </a:r>
            <a:endParaRPr lang="en-US" altLang="zh-CN" sz="9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The random effects estimates are a weighted average of the between and within estimates.</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This is an OLS estimation of the transformed model:</a:t>
            </a:r>
            <a:endParaRPr lang="zh-CN" altLang="en-US" sz="3200" dirty="0"/>
          </a:p>
        </p:txBody>
      </p:sp>
      <p:pic>
        <p:nvPicPr>
          <p:cNvPr id="17" name="图片 16">
            <a:extLst>
              <a:ext uri="{FF2B5EF4-FFF2-40B4-BE49-F238E27FC236}">
                <a16:creationId xmlns:a16="http://schemas.microsoft.com/office/drawing/2014/main" id="{733B9ECE-9D45-4B7D-BDAB-C9FCF216E429}"/>
              </a:ext>
            </a:extLst>
          </p:cNvPr>
          <p:cNvPicPr>
            <a:picLocks noChangeAspect="1"/>
          </p:cNvPicPr>
          <p:nvPr/>
        </p:nvPicPr>
        <p:blipFill>
          <a:blip r:embed="rId5"/>
          <a:stretch>
            <a:fillRect/>
          </a:stretch>
        </p:blipFill>
        <p:spPr>
          <a:xfrm>
            <a:off x="2919749" y="3958832"/>
            <a:ext cx="3467005" cy="425773"/>
          </a:xfrm>
          <a:prstGeom prst="rect">
            <a:avLst/>
          </a:prstGeom>
        </p:spPr>
      </p:pic>
      <p:pic>
        <p:nvPicPr>
          <p:cNvPr id="19" name="图片 18">
            <a:extLst>
              <a:ext uri="{FF2B5EF4-FFF2-40B4-BE49-F238E27FC236}">
                <a16:creationId xmlns:a16="http://schemas.microsoft.com/office/drawing/2014/main" id="{55ABB217-3966-4303-92F9-0211F3EEC6E2}"/>
              </a:ext>
            </a:extLst>
          </p:cNvPr>
          <p:cNvPicPr>
            <a:picLocks noChangeAspect="1"/>
          </p:cNvPicPr>
          <p:nvPr/>
        </p:nvPicPr>
        <p:blipFill>
          <a:blip r:embed="rId6"/>
          <a:stretch>
            <a:fillRect/>
          </a:stretch>
        </p:blipFill>
        <p:spPr>
          <a:xfrm>
            <a:off x="3490395" y="4389800"/>
            <a:ext cx="2381267" cy="257177"/>
          </a:xfrm>
          <a:prstGeom prst="rect">
            <a:avLst/>
          </a:prstGeom>
        </p:spPr>
      </p:pic>
      <p:pic>
        <p:nvPicPr>
          <p:cNvPr id="21" name="图片 20" descr="图片包含 物体, 游戏机, 钟表&#10;&#10;描述已自动生成">
            <a:extLst>
              <a:ext uri="{FF2B5EF4-FFF2-40B4-BE49-F238E27FC236}">
                <a16:creationId xmlns:a16="http://schemas.microsoft.com/office/drawing/2014/main" id="{B26B77B7-E07D-4B02-BCE7-F9B1ED86B91C}"/>
              </a:ext>
            </a:extLst>
          </p:cNvPr>
          <p:cNvPicPr>
            <a:picLocks noChangeAspect="1"/>
          </p:cNvPicPr>
          <p:nvPr/>
        </p:nvPicPr>
        <p:blipFill>
          <a:blip r:embed="rId7"/>
          <a:stretch>
            <a:fillRect/>
          </a:stretch>
        </p:blipFill>
        <p:spPr>
          <a:xfrm>
            <a:off x="3663302" y="4683022"/>
            <a:ext cx="1817395" cy="415404"/>
          </a:xfrm>
          <a:prstGeom prst="rect">
            <a:avLst/>
          </a:prstGeom>
        </p:spPr>
      </p:pic>
    </p:spTree>
    <p:extLst>
      <p:ext uri="{BB962C8B-B14F-4D97-AF65-F5344CB8AC3E}">
        <p14:creationId xmlns:p14="http://schemas.microsoft.com/office/powerpoint/2010/main" val="419319699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6" name="文本占位符 7"/>
          <p:cNvSpPr txBox="1">
            <a:spLocks/>
          </p:cNvSpPr>
          <p:nvPr/>
        </p:nvSpPr>
        <p:spPr>
          <a:xfrm>
            <a:off x="489267" y="4767035"/>
            <a:ext cx="8165465" cy="274320"/>
          </a:xfrm>
          <a:prstGeom prst="rect">
            <a:avLst/>
          </a:prstGeom>
        </p:spPr>
        <p:txBody>
          <a:bodyPr lIns="68580" tIns="34290" rIns="68580" bIns="34290"/>
          <a:lstStyle>
            <a:lvl1pPr marL="0" indent="0" algn="l" defTabSz="791072" rtl="0" eaLnBrk="1" latinLnBrk="0" hangingPunct="1">
              <a:spcBef>
                <a:spcPct val="20000"/>
              </a:spcBef>
              <a:buFont typeface="Arial" pitchFamily="34" charset="0"/>
              <a:buNone/>
              <a:defRPr sz="1400" b="1" kern="1200">
                <a:solidFill>
                  <a:schemeClr val="tx1">
                    <a:lumMod val="85000"/>
                    <a:lumOff val="15000"/>
                  </a:schemeClr>
                </a:solidFill>
                <a:latin typeface="+mn-lt"/>
                <a:ea typeface="+mn-ea"/>
                <a:cs typeface="+mn-cs"/>
              </a:defRPr>
            </a:lvl1pPr>
            <a:lvl2pPr marL="0" indent="0" algn="l" defTabSz="791072" rtl="0" eaLnBrk="1" latinLnBrk="0" hangingPunct="1">
              <a:spcBef>
                <a:spcPct val="20000"/>
              </a:spcBef>
              <a:buFont typeface="Arial" pitchFamily="34" charset="0"/>
              <a:buNone/>
              <a:defRPr sz="1400" kern="1200">
                <a:solidFill>
                  <a:schemeClr val="tx1">
                    <a:lumMod val="85000"/>
                    <a:lumOff val="15000"/>
                  </a:schemeClr>
                </a:solidFill>
                <a:latin typeface="+mn-lt"/>
                <a:ea typeface="+mn-ea"/>
                <a:cs typeface="+mn-cs"/>
              </a:defRPr>
            </a:lvl2pPr>
            <a:lvl3pPr marL="218370" indent="-218370" algn="l" defTabSz="791072" rtl="0" eaLnBrk="1" latinLnBrk="0" hangingPunct="1">
              <a:spcBef>
                <a:spcPct val="20000"/>
              </a:spcBef>
              <a:buFont typeface="Wingdings" pitchFamily="2" charset="2"/>
              <a:buChar char=""/>
              <a:defRPr sz="1400" kern="1200">
                <a:solidFill>
                  <a:schemeClr val="tx1">
                    <a:lumMod val="85000"/>
                    <a:lumOff val="15000"/>
                  </a:schemeClr>
                </a:solidFill>
                <a:latin typeface="+mn-lt"/>
                <a:ea typeface="+mn-ea"/>
                <a:cs typeface="+mn-cs"/>
              </a:defRPr>
            </a:lvl3pPr>
            <a:lvl4pPr marL="439485" indent="-221116"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4pPr>
            <a:lvl5pPr marL="657853" indent="-218370" algn="l" defTabSz="791072" rtl="0" eaLnBrk="1" latinLnBrk="0" hangingPunct="1">
              <a:spcBef>
                <a:spcPct val="20000"/>
              </a:spcBef>
              <a:buFont typeface="Wingdings" pitchFamily="2" charset="2"/>
              <a:buChar char="n"/>
              <a:defRPr sz="1400" kern="1200">
                <a:solidFill>
                  <a:schemeClr val="tx1">
                    <a:lumMod val="85000"/>
                    <a:lumOff val="15000"/>
                  </a:schemeClr>
                </a:solidFill>
                <a:latin typeface="+mn-lt"/>
                <a:ea typeface="+mn-ea"/>
                <a:cs typeface="+mn-cs"/>
              </a:defRPr>
            </a:lvl5pPr>
            <a:lvl6pPr marL="2175447"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7098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66518"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62053" indent="-197768" algn="l" defTabSz="79107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altLang="zh-CN" sz="900" b="0" dirty="0">
                <a:latin typeface="微软雅黑" pitchFamily="34" charset="-122"/>
                <a:ea typeface="微软雅黑" pitchFamily="34" charset="-122"/>
              </a:rPr>
              <a:t>Notes</a:t>
            </a:r>
            <a:r>
              <a:rPr lang="zh-CN" altLang="en-US" sz="900" b="0" dirty="0">
                <a:latin typeface="微软雅黑" pitchFamily="34" charset="-122"/>
                <a:ea typeface="微软雅黑" pitchFamily="34" charset="-122"/>
              </a:rPr>
              <a:t>：</a:t>
            </a:r>
            <a:r>
              <a:rPr lang="en-US" altLang="zh-CN" sz="900" b="0" kern="0" dirty="0">
                <a:solidFill>
                  <a:schemeClr val="bg1">
                    <a:lumMod val="50000"/>
                  </a:schemeClr>
                </a:solidFill>
                <a:latin typeface="微软雅黑" pitchFamily="34" charset="-122"/>
                <a:ea typeface="微软雅黑" pitchFamily="34" charset="-122"/>
              </a:rPr>
              <a:t>Due to the limited time, I did not perform data cleaning and standardization. For predictive models, we need to split data into fitting and testing sets or perform cross validation.  </a:t>
            </a:r>
            <a:endParaRPr lang="zh-CN" altLang="en-US" sz="900" b="0" dirty="0">
              <a:latin typeface="微软雅黑" pitchFamily="34" charset="-122"/>
              <a:ea typeface="微软雅黑" pitchFamily="34" charset="-122"/>
            </a:endParaRPr>
          </a:p>
        </p:txBody>
      </p:sp>
      <p:sp>
        <p:nvSpPr>
          <p:cNvPr id="13" name="Title 1"/>
          <p:cNvSpPr txBox="1">
            <a:spLocks/>
          </p:cNvSpPr>
          <p:nvPr/>
        </p:nvSpPr>
        <p:spPr>
          <a:xfrm>
            <a:off x="594363" y="-20538"/>
            <a:ext cx="8165466" cy="519094"/>
          </a:xfrm>
          <a:prstGeom prst="rect">
            <a:avLst/>
          </a:prstGeom>
        </p:spPr>
        <p:txBody>
          <a:bodyPr vert="horz" lIns="0" tIns="180620" rIns="0" bIns="0" rtlCol="0" anchor="t">
            <a:noAutofit/>
          </a:bodyPr>
          <a:lstStyle/>
          <a:p>
            <a:pPr defTabSz="790994">
              <a:spcBef>
                <a:spcPct val="0"/>
              </a:spcBef>
            </a:pPr>
            <a:r>
              <a:rPr lang="en-US" altLang="zh-CN" sz="2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Panel Data Models: Results and Insights</a:t>
            </a:r>
          </a:p>
          <a:p>
            <a:pPr defTabSz="790994">
              <a:spcBef>
                <a:spcPct val="0"/>
              </a:spcBef>
            </a:pPr>
            <a:endParaRPr lang="zh-CN" altLang="en-US" sz="2400" b="1" dirty="0">
              <a:solidFill>
                <a:srgbClr val="00B0F0"/>
              </a:solidFill>
              <a:latin typeface="微软雅黑" panose="020B0503020204020204" pitchFamily="34" charset="-122"/>
              <a:ea typeface="微软雅黑" panose="020B0503020204020204" pitchFamily="34" charset="-122"/>
              <a:cs typeface="+mj-cs"/>
            </a:endParaRPr>
          </a:p>
        </p:txBody>
      </p:sp>
      <p:sp>
        <p:nvSpPr>
          <p:cNvPr id="14" name="矩形: 圆角 13">
            <a:extLst>
              <a:ext uri="{FF2B5EF4-FFF2-40B4-BE49-F238E27FC236}">
                <a16:creationId xmlns:a16="http://schemas.microsoft.com/office/drawing/2014/main" id="{25242F0D-A122-4757-805F-D7F401F8FF17}"/>
              </a:ext>
            </a:extLst>
          </p:cNvPr>
          <p:cNvSpPr/>
          <p:nvPr/>
        </p:nvSpPr>
        <p:spPr>
          <a:xfrm>
            <a:off x="594363" y="2715766"/>
            <a:ext cx="7909295" cy="1987262"/>
          </a:xfrm>
          <a:prstGeom prst="roundRect">
            <a:avLst/>
          </a:prstGeom>
          <a:solidFill>
            <a:srgbClr val="00AEE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kumimoji="1" lang="zh-CN" altLang="en-US" dirty="0" err="1">
              <a:solidFill>
                <a:srgbClr val="000000"/>
              </a:solidFill>
              <a:latin typeface="Open Sans" charset="0"/>
              <a:ea typeface="微软雅黑" pitchFamily="34" charset="-122"/>
            </a:endParaRPr>
          </a:p>
        </p:txBody>
      </p:sp>
      <p:sp>
        <p:nvSpPr>
          <p:cNvPr id="15" name="文本占位符 2">
            <a:extLst>
              <a:ext uri="{FF2B5EF4-FFF2-40B4-BE49-F238E27FC236}">
                <a16:creationId xmlns:a16="http://schemas.microsoft.com/office/drawing/2014/main" id="{5090FB76-28D2-4B78-BA46-2CC532E234AA}"/>
              </a:ext>
            </a:extLst>
          </p:cNvPr>
          <p:cNvSpPr txBox="1">
            <a:spLocks/>
          </p:cNvSpPr>
          <p:nvPr/>
        </p:nvSpPr>
        <p:spPr>
          <a:xfrm>
            <a:off x="640342" y="2642256"/>
            <a:ext cx="7820090" cy="2124778"/>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From the table, we can find the </a:t>
            </a:r>
            <a:r>
              <a:rPr lang="en-US" altLang="zh-CN" sz="1400" b="1" dirty="0">
                <a:latin typeface="Times New Roman" panose="02020603050405020304" pitchFamily="18" charset="0"/>
                <a:cs typeface="Times New Roman" panose="02020603050405020304" pitchFamily="18" charset="0"/>
              </a:rPr>
              <a:t>between model </a:t>
            </a:r>
            <a:r>
              <a:rPr lang="en-US" altLang="zh-CN" sz="1400" dirty="0">
                <a:latin typeface="Times New Roman" panose="02020603050405020304" pitchFamily="18" charset="0"/>
                <a:cs typeface="Times New Roman" panose="02020603050405020304" pitchFamily="18" charset="0"/>
              </a:rPr>
              <a:t>has the highest adjusted R-Squared value, indicating the best model performance. And Hausman Test suggests the random model is inconsistent.</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For the </a:t>
            </a:r>
            <a:r>
              <a:rPr lang="en-US" altLang="zh-CN" sz="1400" b="1" dirty="0">
                <a:latin typeface="Times New Roman" panose="02020603050405020304" pitchFamily="18" charset="0"/>
                <a:cs typeface="Times New Roman" panose="02020603050405020304" pitchFamily="18" charset="0"/>
              </a:rPr>
              <a:t>coefficients</a:t>
            </a:r>
            <a:r>
              <a:rPr lang="en-US" altLang="zh-CN" sz="1400" dirty="0">
                <a:latin typeface="Times New Roman" panose="02020603050405020304" pitchFamily="18" charset="0"/>
                <a:cs typeface="Times New Roman" panose="02020603050405020304" pitchFamily="18" charset="0"/>
              </a:rPr>
              <a:t>, the three models showed the </a:t>
            </a:r>
            <a:r>
              <a:rPr lang="en-US" altLang="zh-CN" sz="1400" b="1" dirty="0">
                <a:latin typeface="Times New Roman" panose="02020603050405020304" pitchFamily="18" charset="0"/>
                <a:cs typeface="Times New Roman" panose="02020603050405020304" pitchFamily="18" charset="0"/>
              </a:rPr>
              <a:t>similar results</a:t>
            </a:r>
            <a:r>
              <a:rPr lang="en-US" altLang="zh-CN" sz="1400" dirty="0">
                <a:latin typeface="Times New Roman" panose="02020603050405020304" pitchFamily="18" charset="0"/>
                <a:cs typeface="Times New Roman" panose="02020603050405020304" pitchFamily="18" charset="0"/>
              </a:rPr>
              <a:t>. Experience, weeks worked, education and married have </a:t>
            </a:r>
            <a:r>
              <a:rPr lang="en-US" altLang="zh-CN" sz="1400" b="1" dirty="0">
                <a:latin typeface="Times New Roman" panose="02020603050405020304" pitchFamily="18" charset="0"/>
                <a:cs typeface="Times New Roman" panose="02020603050405020304" pitchFamily="18" charset="0"/>
              </a:rPr>
              <a:t>positive effect </a:t>
            </a:r>
            <a:r>
              <a:rPr lang="en-US" altLang="zh-CN" sz="1400" dirty="0">
                <a:latin typeface="Times New Roman" panose="02020603050405020304" pitchFamily="18" charset="0"/>
                <a:cs typeface="Times New Roman" panose="02020603050405020304" pitchFamily="18" charset="0"/>
              </a:rPr>
              <a:t>on the log wage. For example, in the between model, the coefficient of  ed is 0.071, that means if the average education of a person increases by one year, then the average log wage will increase by 7.1%. </a:t>
            </a:r>
          </a:p>
          <a:p>
            <a:pPr marL="171450" indent="-1714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Sex and black have </a:t>
            </a:r>
            <a:r>
              <a:rPr lang="en-US" altLang="zh-CN" sz="1400" b="1" dirty="0">
                <a:latin typeface="Times New Roman" panose="02020603050405020304" pitchFamily="18" charset="0"/>
                <a:cs typeface="Times New Roman" panose="02020603050405020304" pitchFamily="18" charset="0"/>
              </a:rPr>
              <a:t>negative effect</a:t>
            </a:r>
            <a:r>
              <a:rPr lang="en-US" altLang="zh-CN" sz="1400" dirty="0">
                <a:latin typeface="Times New Roman" panose="02020603050405020304" pitchFamily="18" charset="0"/>
                <a:cs typeface="Times New Roman" panose="02020603050405020304" pitchFamily="18" charset="0"/>
              </a:rPr>
              <a:t>. In the pooling model, with the same other attributes, if a person is female / black, her log wage will decrease by 35.0% / 15.2%.</a:t>
            </a: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endParaRPr lang="zh-CN" altLang="en-US" sz="3600" dirty="0"/>
          </a:p>
        </p:txBody>
      </p:sp>
      <p:sp>
        <p:nvSpPr>
          <p:cNvPr id="7" name="文本占位符 2">
            <a:extLst>
              <a:ext uri="{FF2B5EF4-FFF2-40B4-BE49-F238E27FC236}">
                <a16:creationId xmlns:a16="http://schemas.microsoft.com/office/drawing/2014/main" id="{13E14749-57B6-46A9-A3CC-F323F1D8A5A5}"/>
              </a:ext>
            </a:extLst>
          </p:cNvPr>
          <p:cNvSpPr txBox="1">
            <a:spLocks/>
          </p:cNvSpPr>
          <p:nvPr/>
        </p:nvSpPr>
        <p:spPr>
          <a:xfrm>
            <a:off x="384171" y="440472"/>
            <a:ext cx="8165465" cy="547102"/>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Results of 3 descriptive regression models are showed in the table.</a:t>
            </a:r>
          </a:p>
        </p:txBody>
      </p:sp>
      <p:graphicFrame>
        <p:nvGraphicFramePr>
          <p:cNvPr id="2" name="对象 1">
            <a:extLst>
              <a:ext uri="{FF2B5EF4-FFF2-40B4-BE49-F238E27FC236}">
                <a16:creationId xmlns:a16="http://schemas.microsoft.com/office/drawing/2014/main" id="{0BFD7107-8A7B-4A0D-9CBE-359D6F10299E}"/>
              </a:ext>
            </a:extLst>
          </p:cNvPr>
          <p:cNvGraphicFramePr>
            <a:graphicFrameLocks noChangeAspect="1"/>
          </p:cNvGraphicFramePr>
          <p:nvPr>
            <p:extLst>
              <p:ext uri="{D42A27DB-BD31-4B8C-83A1-F6EECF244321}">
                <p14:modId xmlns:p14="http://schemas.microsoft.com/office/powerpoint/2010/main" val="3382957368"/>
              </p:ext>
            </p:extLst>
          </p:nvPr>
        </p:nvGraphicFramePr>
        <p:xfrm>
          <a:off x="593344" y="987574"/>
          <a:ext cx="4738687" cy="1590675"/>
        </p:xfrm>
        <a:graphic>
          <a:graphicData uri="http://schemas.openxmlformats.org/presentationml/2006/ole">
            <mc:AlternateContent xmlns:mc="http://schemas.openxmlformats.org/markup-compatibility/2006">
              <mc:Choice xmlns:v="urn:schemas-microsoft-com:vml" Requires="v">
                <p:oleObj spid="_x0000_s3101" name="Worksheet" r:id="rId4" imgW="4738482" imgH="1590739" progId="Excel.Sheet.12">
                  <p:embed/>
                </p:oleObj>
              </mc:Choice>
              <mc:Fallback>
                <p:oleObj name="Worksheet" r:id="rId4" imgW="4738482" imgH="1590739" progId="Excel.Sheet.12">
                  <p:embed/>
                  <p:pic>
                    <p:nvPicPr>
                      <p:cNvPr id="0" name=""/>
                      <p:cNvPicPr/>
                      <p:nvPr/>
                    </p:nvPicPr>
                    <p:blipFill>
                      <a:blip r:embed="rId5"/>
                      <a:stretch>
                        <a:fillRect/>
                      </a:stretch>
                    </p:blipFill>
                    <p:spPr>
                      <a:xfrm>
                        <a:off x="593344" y="987574"/>
                        <a:ext cx="4738687" cy="1590675"/>
                      </a:xfrm>
                      <a:prstGeom prst="rect">
                        <a:avLst/>
                      </a:prstGeom>
                    </p:spPr>
                  </p:pic>
                </p:oleObj>
              </mc:Fallback>
            </mc:AlternateContent>
          </a:graphicData>
        </a:graphic>
      </p:graphicFrame>
      <p:sp>
        <p:nvSpPr>
          <p:cNvPr id="9" name="文本占位符 2">
            <a:extLst>
              <a:ext uri="{FF2B5EF4-FFF2-40B4-BE49-F238E27FC236}">
                <a16:creationId xmlns:a16="http://schemas.microsoft.com/office/drawing/2014/main" id="{D3DBBB6C-0B59-4902-AE2B-B928E28D7297}"/>
              </a:ext>
            </a:extLst>
          </p:cNvPr>
          <p:cNvSpPr txBox="1">
            <a:spLocks/>
          </p:cNvSpPr>
          <p:nvPr/>
        </p:nvSpPr>
        <p:spPr>
          <a:xfrm>
            <a:off x="5332031" y="987574"/>
            <a:ext cx="3632457" cy="1584176"/>
          </a:xfrm>
          <a:prstGeom prst="rect">
            <a:avLst/>
          </a:prstGeom>
          <a:noFill/>
          <a:ln>
            <a:noFill/>
          </a:ln>
        </p:spPr>
        <p:txBody>
          <a:bodyPr lIns="91419" tIns="0" rIns="91419"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ct val="100000"/>
              <a:buFont typeface="Open Sans"/>
              <a:buNone/>
              <a:defRPr sz="1800" b="0" i="0" u="none" strike="noStrike" cap="none" baseline="0">
                <a:solidFill>
                  <a:schemeClr val="tx1"/>
                </a:solidFill>
                <a:latin typeface="Open Sans"/>
                <a:ea typeface="Open Sans"/>
                <a:cs typeface="Open Sans"/>
                <a:sym typeface="Open Sans"/>
              </a:defRPr>
            </a:lvl1pPr>
            <a:lvl2pPr marL="457166" marR="0" lvl="1" indent="0" algn="l" rtl="0">
              <a:lnSpc>
                <a:spcPct val="100000"/>
              </a:lnSpc>
              <a:spcBef>
                <a:spcPts val="800"/>
              </a:spcBef>
              <a:spcAft>
                <a:spcPts val="0"/>
              </a:spcAft>
              <a:buClr>
                <a:schemeClr val="dk2"/>
              </a:buClr>
              <a:buSzPct val="100000"/>
              <a:buFont typeface="Open Sans"/>
              <a:buNone/>
              <a:defRPr sz="2000" b="1" i="0" u="none" strike="noStrike" cap="none">
                <a:solidFill>
                  <a:schemeClr val="dk2"/>
                </a:solidFill>
                <a:latin typeface="Open Sans"/>
                <a:ea typeface="Open Sans"/>
                <a:cs typeface="Open Sans"/>
                <a:sym typeface="Open Sans"/>
              </a:defRPr>
            </a:lvl2pPr>
            <a:lvl3pPr marL="914333" marR="0" lvl="2" indent="0" algn="l" rtl="0">
              <a:lnSpc>
                <a:spcPct val="100000"/>
              </a:lnSpc>
              <a:spcBef>
                <a:spcPts val="700"/>
              </a:spcBef>
              <a:spcAft>
                <a:spcPts val="0"/>
              </a:spcAft>
              <a:buClr>
                <a:schemeClr val="dk2"/>
              </a:buClr>
              <a:buSzPct val="100000"/>
              <a:buFont typeface="Open Sans"/>
              <a:buNone/>
              <a:defRPr sz="1800" b="1" i="0" u="none" strike="noStrike" cap="none">
                <a:solidFill>
                  <a:schemeClr val="dk2"/>
                </a:solidFill>
                <a:latin typeface="Open Sans"/>
                <a:ea typeface="Open Sans"/>
                <a:cs typeface="Open Sans"/>
                <a:sym typeface="Open Sans"/>
              </a:defRPr>
            </a:lvl3pPr>
            <a:lvl4pPr marL="1371498" marR="0" lvl="3"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4pPr>
            <a:lvl5pPr marL="1828664" marR="0" lvl="4" indent="0" algn="l" rtl="0">
              <a:lnSpc>
                <a:spcPct val="100000"/>
              </a:lnSpc>
              <a:spcBef>
                <a:spcPts val="700"/>
              </a:spcBef>
              <a:spcAft>
                <a:spcPts val="0"/>
              </a:spcAft>
              <a:buClr>
                <a:schemeClr val="dk2"/>
              </a:buClr>
              <a:buSzPct val="100000"/>
              <a:buFont typeface="Open Sans"/>
              <a:buNone/>
              <a:defRPr sz="1600" b="1" i="0" u="none" strike="noStrike" cap="none">
                <a:solidFill>
                  <a:schemeClr val="dk2"/>
                </a:solidFill>
                <a:latin typeface="Open Sans"/>
                <a:ea typeface="Open Sans"/>
                <a:cs typeface="Open Sans"/>
                <a:sym typeface="Open Sans"/>
              </a:defRPr>
            </a:lvl5pPr>
            <a:lvl6pPr marL="2285829" marR="0" lvl="5"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6pPr>
            <a:lvl7pPr marL="2742995" marR="0" lvl="6"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7pPr>
            <a:lvl8pPr marL="3200160" marR="0" lvl="7"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8pPr>
            <a:lvl9pPr marL="3657326" marR="0" lvl="8" indent="0" algn="l" rtl="0">
              <a:lnSpc>
                <a:spcPct val="100000"/>
              </a:lnSpc>
              <a:spcBef>
                <a:spcPts val="400"/>
              </a:spcBef>
              <a:spcAft>
                <a:spcPts val="0"/>
              </a:spcAft>
              <a:buClr>
                <a:schemeClr val="dk1"/>
              </a:buClr>
              <a:buSzPct val="100000"/>
              <a:buFont typeface="Open Sans"/>
              <a:buNone/>
              <a:defRPr sz="1600" b="1" i="0" u="none" strike="noStrike" cap="none">
                <a:solidFill>
                  <a:schemeClr val="dk1"/>
                </a:solidFill>
                <a:latin typeface="Open Sans"/>
                <a:ea typeface="Open Sans"/>
                <a:cs typeface="Open Sans"/>
                <a:sym typeface="Open Sans"/>
              </a:defRPr>
            </a:lvl9pPr>
          </a:lstStyle>
          <a:p>
            <a:r>
              <a:rPr lang="en-US" altLang="zh-CN" sz="1400" b="1" dirty="0">
                <a:latin typeface="Times New Roman" panose="02020603050405020304" pitchFamily="18" charset="0"/>
                <a:cs typeface="Times New Roman" panose="02020603050405020304" pitchFamily="18" charset="0"/>
              </a:rPr>
              <a:t>Model:</a:t>
            </a:r>
          </a:p>
          <a:p>
            <a:r>
              <a:rPr lang="en-US" altLang="zh-CN" sz="1400" dirty="0" err="1">
                <a:latin typeface="Times New Roman" panose="02020603050405020304" pitchFamily="18" charset="0"/>
                <a:cs typeface="Times New Roman" panose="02020603050405020304" pitchFamily="18" charset="0"/>
              </a:rPr>
              <a:t>lwage</a:t>
            </a:r>
            <a:r>
              <a:rPr lang="en-US" altLang="zh-CN" sz="1400" dirty="0">
                <a:latin typeface="Times New Roman" panose="02020603050405020304" pitchFamily="18" charset="0"/>
                <a:cs typeface="Times New Roman" panose="02020603050405020304" pitchFamily="18" charset="0"/>
              </a:rPr>
              <a:t> ~ exp + </a:t>
            </a:r>
            <a:r>
              <a:rPr lang="en-US" altLang="zh-CN" sz="1400" dirty="0" err="1">
                <a:latin typeface="Times New Roman" panose="02020603050405020304" pitchFamily="18" charset="0"/>
                <a:cs typeface="Times New Roman" panose="02020603050405020304" pitchFamily="18" charset="0"/>
              </a:rPr>
              <a:t>wks</a:t>
            </a:r>
            <a:r>
              <a:rPr lang="en-US" altLang="zh-CN" sz="1400" dirty="0">
                <a:latin typeface="Times New Roman" panose="02020603050405020304" pitchFamily="18" charset="0"/>
                <a:cs typeface="Times New Roman" panose="02020603050405020304" pitchFamily="18" charset="0"/>
              </a:rPr>
              <a:t> + ed + sex + married + black</a:t>
            </a:r>
          </a:p>
          <a:p>
            <a:endParaRPr lang="en-US" altLang="zh-CN" sz="1400" dirty="0">
              <a:latin typeface="Times New Roman" panose="02020603050405020304" pitchFamily="18" charset="0"/>
              <a:cs typeface="Times New Roman" panose="02020603050405020304" pitchFamily="18" charset="0"/>
            </a:endParaRPr>
          </a:p>
          <a:p>
            <a:r>
              <a:rPr lang="en-US" altLang="zh-CN" sz="1400" b="1" dirty="0">
                <a:latin typeface="Times New Roman" panose="02020603050405020304" pitchFamily="18" charset="0"/>
                <a:cs typeface="Times New Roman" panose="02020603050405020304" pitchFamily="18" charset="0"/>
              </a:rPr>
              <a:t>Total number of observations: </a:t>
            </a:r>
            <a:r>
              <a:rPr lang="en-US" altLang="zh-CN" sz="1400" dirty="0">
                <a:latin typeface="Times New Roman" panose="02020603050405020304" pitchFamily="18" charset="0"/>
                <a:cs typeface="Times New Roman" panose="02020603050405020304" pitchFamily="18" charset="0"/>
              </a:rPr>
              <a:t>595*7</a:t>
            </a:r>
          </a:p>
          <a:p>
            <a:r>
              <a:rPr lang="en-US" altLang="zh-CN" sz="1400" b="1" dirty="0">
                <a:latin typeface="Times New Roman" panose="02020603050405020304" pitchFamily="18" charset="0"/>
                <a:cs typeface="Times New Roman" panose="02020603050405020304" pitchFamily="18" charset="0"/>
              </a:rPr>
              <a:t>All coefficients are significant</a:t>
            </a:r>
            <a:r>
              <a:rPr lang="en-US" altLang="zh-CN" sz="1400" dirty="0">
                <a:latin typeface="Times New Roman" panose="02020603050405020304" pitchFamily="18" charset="0"/>
                <a:cs typeface="Times New Roman" panose="02020603050405020304" pitchFamily="18" charset="0"/>
              </a:rPr>
              <a:t>(P-value &lt; 0.05).</a:t>
            </a:r>
          </a:p>
          <a:p>
            <a:r>
              <a:rPr lang="en-US" altLang="zh-CN" sz="1400" b="1" dirty="0">
                <a:latin typeface="Times New Roman" panose="02020603050405020304" pitchFamily="18" charset="0"/>
                <a:cs typeface="Times New Roman" panose="02020603050405020304" pitchFamily="18" charset="0"/>
              </a:rPr>
              <a:t>Hausman Test:</a:t>
            </a:r>
            <a:r>
              <a:rPr lang="zh-CN" altLang="en-US"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one model is inconsistent  </a:t>
            </a:r>
            <a:endParaRPr lang="zh-CN" altLang="en-US" sz="3200" dirty="0"/>
          </a:p>
        </p:txBody>
      </p:sp>
    </p:spTree>
    <p:extLst>
      <p:ext uri="{BB962C8B-B14F-4D97-AF65-F5344CB8AC3E}">
        <p14:creationId xmlns:p14="http://schemas.microsoft.com/office/powerpoint/2010/main" val="238650907"/>
      </p:ext>
    </p:extLst>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11647</TotalTime>
  <Words>1777</Words>
  <Application>Microsoft Office PowerPoint</Application>
  <PresentationFormat>全屏显示(16:9)</PresentationFormat>
  <Paragraphs>184</Paragraphs>
  <Slides>12</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2" baseType="lpstr">
      <vt:lpstr>Century Gothic</vt:lpstr>
      <vt:lpstr>Calibri</vt:lpstr>
      <vt:lpstr>等线</vt:lpstr>
      <vt:lpstr>等线 Light</vt:lpstr>
      <vt:lpstr>Open Sans</vt:lpstr>
      <vt:lpstr>微软雅黑</vt:lpstr>
      <vt:lpstr>Arial</vt:lpstr>
      <vt:lpstr>Times New Roman</vt:lpstr>
      <vt:lpstr>Office 主题​​</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TWO-LINE HEADLINE GOES HERE</dc:title>
  <dc:creator>尼尔森</dc:creator>
  <cp:lastModifiedBy>xiaoxuan ma</cp:lastModifiedBy>
  <cp:revision>1065</cp:revision>
  <cp:lastPrinted>2017-05-15T09:21:25Z</cp:lastPrinted>
  <dcterms:modified xsi:type="dcterms:W3CDTF">2020-04-19T01:55:07Z</dcterms:modified>
</cp:coreProperties>
</file>